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3"/>
  </p:notesMasterIdLst>
  <p:handoutMasterIdLst>
    <p:handoutMasterId r:id="rId14"/>
  </p:handoutMasterIdLst>
  <p:sldIdLst>
    <p:sldId id="274" r:id="rId2"/>
    <p:sldId id="258" r:id="rId3"/>
    <p:sldId id="263" r:id="rId4"/>
    <p:sldId id="264" r:id="rId5"/>
    <p:sldId id="268" r:id="rId6"/>
    <p:sldId id="269" r:id="rId7"/>
    <p:sldId id="270" r:id="rId8"/>
    <p:sldId id="272" r:id="rId9"/>
    <p:sldId id="271" r:id="rId10"/>
    <p:sldId id="273" r:id="rId11"/>
    <p:sldId id="267" r:id="rId12"/>
  </p:sldIdLst>
  <p:sldSz cx="9144000" cy="6858000" type="screen4x3"/>
  <p:notesSz cx="6858000" cy="9144000"/>
  <p:embeddedFontLst>
    <p:embeddedFont>
      <p:font typeface="Twinkl" pitchFamily="2" charset="0"/>
      <p:regular r:id="rId15"/>
      <p:bold r:id="rId16"/>
    </p:embeddedFont>
    <p:embeddedFont>
      <p:font typeface="Calibri" pitchFamily="34" charset="0"/>
      <p:regular r:id="rId17"/>
      <p:bold r:id="rId18"/>
      <p:italic r:id="rId19"/>
      <p:boldItalic r:id="rId20"/>
    </p:embeddedFont>
    <p:embeddedFont>
      <p:font typeface="Twinkl SemiBold" pitchFamily="2" charset="0"/>
      <p:bold r:id="rId21"/>
    </p:embeddedFont>
  </p:embeddedFontLst>
  <p:defaultTextStyle>
    <a:defPPr>
      <a:defRPr lang="en-US"/>
    </a:defPPr>
    <a:lvl1pPr algn="l" rtl="0" eaLnBrk="0" fontAlgn="base" hangingPunct="0">
      <a:spcBef>
        <a:spcPct val="0"/>
      </a:spcBef>
      <a:spcAft>
        <a:spcPct val="0"/>
      </a:spcAft>
      <a:defRPr kern="1200">
        <a:solidFill>
          <a:schemeClr val="tx1"/>
        </a:solidFill>
        <a:latin typeface="Twinkl" pitchFamily="2" charset="0"/>
        <a:ea typeface="+mn-ea"/>
        <a:cs typeface="+mn-cs"/>
      </a:defRPr>
    </a:lvl1pPr>
    <a:lvl2pPr marL="457200" algn="l" rtl="0" eaLnBrk="0" fontAlgn="base" hangingPunct="0">
      <a:spcBef>
        <a:spcPct val="0"/>
      </a:spcBef>
      <a:spcAft>
        <a:spcPct val="0"/>
      </a:spcAft>
      <a:defRPr kern="1200">
        <a:solidFill>
          <a:schemeClr val="tx1"/>
        </a:solidFill>
        <a:latin typeface="Twinkl" pitchFamily="2" charset="0"/>
        <a:ea typeface="+mn-ea"/>
        <a:cs typeface="+mn-cs"/>
      </a:defRPr>
    </a:lvl2pPr>
    <a:lvl3pPr marL="914400" algn="l" rtl="0" eaLnBrk="0" fontAlgn="base" hangingPunct="0">
      <a:spcBef>
        <a:spcPct val="0"/>
      </a:spcBef>
      <a:spcAft>
        <a:spcPct val="0"/>
      </a:spcAft>
      <a:defRPr kern="1200">
        <a:solidFill>
          <a:schemeClr val="tx1"/>
        </a:solidFill>
        <a:latin typeface="Twinkl" pitchFamily="2" charset="0"/>
        <a:ea typeface="+mn-ea"/>
        <a:cs typeface="+mn-cs"/>
      </a:defRPr>
    </a:lvl3pPr>
    <a:lvl4pPr marL="1371600" algn="l" rtl="0" eaLnBrk="0" fontAlgn="base" hangingPunct="0">
      <a:spcBef>
        <a:spcPct val="0"/>
      </a:spcBef>
      <a:spcAft>
        <a:spcPct val="0"/>
      </a:spcAft>
      <a:defRPr kern="1200">
        <a:solidFill>
          <a:schemeClr val="tx1"/>
        </a:solidFill>
        <a:latin typeface="Twinkl" pitchFamily="2" charset="0"/>
        <a:ea typeface="+mn-ea"/>
        <a:cs typeface="+mn-cs"/>
      </a:defRPr>
    </a:lvl4pPr>
    <a:lvl5pPr marL="1828800" algn="l" rtl="0" eaLnBrk="0" fontAlgn="base" hangingPunct="0">
      <a:spcBef>
        <a:spcPct val="0"/>
      </a:spcBef>
      <a:spcAft>
        <a:spcPct val="0"/>
      </a:spcAft>
      <a:defRPr kern="1200">
        <a:solidFill>
          <a:schemeClr val="tx1"/>
        </a:solidFill>
        <a:latin typeface="Twinkl" pitchFamily="2" charset="0"/>
        <a:ea typeface="+mn-ea"/>
        <a:cs typeface="+mn-cs"/>
      </a:defRPr>
    </a:lvl5pPr>
    <a:lvl6pPr marL="2286000" algn="l" defTabSz="914400" rtl="0" eaLnBrk="1" latinLnBrk="0" hangingPunct="1">
      <a:defRPr kern="1200">
        <a:solidFill>
          <a:schemeClr val="tx1"/>
        </a:solidFill>
        <a:latin typeface="Twinkl" pitchFamily="2" charset="0"/>
        <a:ea typeface="+mn-ea"/>
        <a:cs typeface="+mn-cs"/>
      </a:defRPr>
    </a:lvl6pPr>
    <a:lvl7pPr marL="2743200" algn="l" defTabSz="914400" rtl="0" eaLnBrk="1" latinLnBrk="0" hangingPunct="1">
      <a:defRPr kern="1200">
        <a:solidFill>
          <a:schemeClr val="tx1"/>
        </a:solidFill>
        <a:latin typeface="Twinkl" pitchFamily="2" charset="0"/>
        <a:ea typeface="+mn-ea"/>
        <a:cs typeface="+mn-cs"/>
      </a:defRPr>
    </a:lvl7pPr>
    <a:lvl8pPr marL="3200400" algn="l" defTabSz="914400" rtl="0" eaLnBrk="1" latinLnBrk="0" hangingPunct="1">
      <a:defRPr kern="1200">
        <a:solidFill>
          <a:schemeClr val="tx1"/>
        </a:solidFill>
        <a:latin typeface="Twinkl" pitchFamily="2" charset="0"/>
        <a:ea typeface="+mn-ea"/>
        <a:cs typeface="+mn-cs"/>
      </a:defRPr>
    </a:lvl8pPr>
    <a:lvl9pPr marL="3657600" algn="l" defTabSz="914400" rtl="0" eaLnBrk="1" latinLnBrk="0" hangingPunct="1">
      <a:defRPr kern="1200">
        <a:solidFill>
          <a:schemeClr val="tx1"/>
        </a:solidFill>
        <a:latin typeface="Twinkl"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B6BC"/>
    <a:srgbClr val="0175B0"/>
    <a:srgbClr val="4DB1E5"/>
    <a:srgbClr val="88CCC1"/>
    <a:srgbClr val="0079C2"/>
    <a:srgbClr val="91C6E6"/>
    <a:srgbClr val="2CB7BE"/>
    <a:srgbClr val="4EB0E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7" autoAdjust="0"/>
    <p:restoredTop sz="94660"/>
  </p:normalViewPr>
  <p:slideViewPr>
    <p:cSldViewPr snapToGrid="0">
      <p:cViewPr varScale="1">
        <p:scale>
          <a:sx n="72" d="100"/>
          <a:sy n="72" d="100"/>
        </p:scale>
        <p:origin x="-1602" y="-102"/>
      </p:cViewPr>
      <p:guideLst>
        <p:guide orient="horz" pos="2183"/>
        <p:guide orient="horz" pos="3952"/>
        <p:guide orient="horz" pos="346"/>
        <p:guide orient="horz" pos="482"/>
        <p:guide orient="horz" pos="3838"/>
        <p:guide pos="2880"/>
        <p:guide pos="2426"/>
        <p:guide pos="5420"/>
        <p:guide pos="476"/>
        <p:guide pos="5284"/>
      </p:guideLst>
    </p:cSldViewPr>
  </p:slideViewPr>
  <p:notesTextViewPr>
    <p:cViewPr>
      <p:scale>
        <a:sx n="3" d="2"/>
        <a:sy n="3" d="2"/>
      </p:scale>
      <p:origin x="0" y="0"/>
    </p:cViewPr>
  </p:notesTextViewPr>
  <p:notesViewPr>
    <p:cSldViewPr snapToGrid="0">
      <p:cViewPr varScale="1">
        <p:scale>
          <a:sx n="77" d="100"/>
          <a:sy n="77" d="100"/>
        </p:scale>
        <p:origin x="2646"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B8D64FF-102C-4141-8AA2-0516B5E6A753}" type="datetimeFigureOut">
              <a:rPr lang="en-GB"/>
              <a:pPr>
                <a:defRPr/>
              </a:pPr>
              <a:t>08/06/2020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7C4DD8F6-83AB-4039-BE75-C4DBF6794A03}"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0E01D49-498B-495C-881D-EAC2D5985FF0}" type="datetimeFigureOut">
              <a:rPr lang="en-GB"/>
              <a:pPr>
                <a:defRPr/>
              </a:pPr>
              <a:t>08/06/2020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BC175A14-E76D-4247-B7FE-D14CCD11A4C8}"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srcRect/>
          <a:stretch>
            <a:fillRect/>
          </a:stretch>
        </p:blipFill>
        <p:spPr bwMode="auto">
          <a:xfrm>
            <a:off x="8523288" y="6196013"/>
            <a:ext cx="576262" cy="581025"/>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2" name="Rounded Rectangle 1"/>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3" name="Rounded Rectangle 6"/>
          <p:cNvSpPr/>
          <p:nvPr userDrawn="1"/>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4" name="Rounded Rectangle 7"/>
          <p:cNvSpPr/>
          <p:nvPr userDrawn="1"/>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Title 1"/>
          <p:cNvSpPr txBox="1">
            <a:spLocks/>
          </p:cNvSpPr>
          <p:nvPr userDrawn="1"/>
        </p:nvSpPr>
        <p:spPr>
          <a:xfrm>
            <a:off x="628650" y="30718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Success Criteria</a:t>
            </a:r>
          </a:p>
        </p:txBody>
      </p:sp>
      <p:sp>
        <p:nvSpPr>
          <p:cNvPr id="6" name="Title 1"/>
          <p:cNvSpPr txBox="1">
            <a:spLocks/>
          </p:cNvSpPr>
          <p:nvPr userDrawn="1"/>
        </p:nvSpPr>
        <p:spPr>
          <a:xfrm>
            <a:off x="628650" y="7350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Aim</a:t>
            </a:r>
          </a:p>
        </p:txBody>
      </p:sp>
      <p:sp>
        <p:nvSpPr>
          <p:cNvPr id="7" name="Content Placeholder 15"/>
          <p:cNvSpPr txBox="1">
            <a:spLocks/>
          </p:cNvSpPr>
          <p:nvPr userDrawn="1"/>
        </p:nvSpPr>
        <p:spPr>
          <a:xfrm>
            <a:off x="628650" y="3467100"/>
            <a:ext cx="7886700" cy="1409700"/>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pPr fontAlgn="auto">
              <a:spcAft>
                <a:spcPts val="0"/>
              </a:spcAft>
              <a:defRPr/>
            </a:pPr>
            <a:r>
              <a:rPr lang="en-GB" dirty="0">
                <a:latin typeface="Twinkl" pitchFamily="50" charset="0"/>
              </a:rPr>
              <a:t>Statement 2</a:t>
            </a:r>
          </a:p>
          <a:p>
            <a:pPr lvl="1" fontAlgn="auto">
              <a:spcAft>
                <a:spcPts val="0"/>
              </a:spcAft>
              <a:defRPr/>
            </a:pPr>
            <a:r>
              <a:rPr lang="en-GB" dirty="0">
                <a:latin typeface="Twinkl" pitchFamily="50" charset="0"/>
              </a:rPr>
              <a:t>Sub statement</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pPr lvl="0"/>
            <a:r>
              <a:rPr lang="en-US"/>
              <a:t>Edit Master text styles</a:t>
            </a:r>
          </a:p>
          <a:p>
            <a:pPr lvl="1"/>
            <a:r>
              <a:rPr lang="en-US"/>
              <a:t>Second level</a:t>
            </a:r>
          </a:p>
          <a:p>
            <a:pPr lvl="2"/>
            <a:r>
              <a:rPr lang="en-US"/>
              <a:t>Third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srcRect/>
          <a:stretch>
            <a:fillRect/>
          </a:stretch>
        </p:blipFill>
        <p:spPr bwMode="auto">
          <a:xfrm>
            <a:off x="8523288" y="6196013"/>
            <a:ext cx="576262" cy="581025"/>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w="25400">
            <a:noFill/>
            <a:round/>
            <a:headEnd/>
            <a:tailEnd/>
          </a:ln>
        </p:spPr>
        <p:txBody>
          <a:bodyPr vert="horz" wrap="square" lIns="252000" tIns="252000" rIns="252000" bIns="252000" numCol="1" anchor="ctr" anchorCtr="1"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w="25400">
            <a:noFill/>
            <a:round/>
            <a:headEnd/>
            <a:tailEnd/>
          </a:ln>
        </p:spPr>
        <p:txBody>
          <a:bodyPr vert="horz" wrap="square" lIns="252000" tIns="252000" rIns="252000" bIns="25200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Lst>
  <p:txStyles>
    <p:titleStyle>
      <a:lvl1pPr algn="l" rtl="0" eaLnBrk="0" fontAlgn="base" hangingPunct="0">
        <a:lnSpc>
          <a:spcPct val="90000"/>
        </a:lnSpc>
        <a:spcBef>
          <a:spcPct val="0"/>
        </a:spcBef>
        <a:spcAft>
          <a:spcPct val="0"/>
        </a:spcAft>
        <a:defRPr sz="4000" b="1" kern="1200">
          <a:solidFill>
            <a:srgbClr val="1C1C1C"/>
          </a:solidFill>
          <a:latin typeface="Twinkl" pitchFamily="50" charset="0"/>
          <a:ea typeface="+mj-ea"/>
          <a:cs typeface="+mj-cs"/>
        </a:defRPr>
      </a:lvl1pPr>
      <a:lvl2pPr algn="l" rtl="0" eaLnBrk="0" fontAlgn="base" hangingPunct="0">
        <a:lnSpc>
          <a:spcPct val="90000"/>
        </a:lnSpc>
        <a:spcBef>
          <a:spcPct val="0"/>
        </a:spcBef>
        <a:spcAft>
          <a:spcPct val="0"/>
        </a:spcAft>
        <a:defRPr sz="4000" b="1">
          <a:solidFill>
            <a:srgbClr val="1C1C1C"/>
          </a:solidFill>
          <a:latin typeface="Twinkl" pitchFamily="2" charset="0"/>
        </a:defRPr>
      </a:lvl2pPr>
      <a:lvl3pPr algn="l" rtl="0" eaLnBrk="0" fontAlgn="base" hangingPunct="0">
        <a:lnSpc>
          <a:spcPct val="90000"/>
        </a:lnSpc>
        <a:spcBef>
          <a:spcPct val="0"/>
        </a:spcBef>
        <a:spcAft>
          <a:spcPct val="0"/>
        </a:spcAft>
        <a:defRPr sz="4000" b="1">
          <a:solidFill>
            <a:srgbClr val="1C1C1C"/>
          </a:solidFill>
          <a:latin typeface="Twinkl" pitchFamily="2" charset="0"/>
        </a:defRPr>
      </a:lvl3pPr>
      <a:lvl4pPr algn="l" rtl="0" eaLnBrk="0" fontAlgn="base" hangingPunct="0">
        <a:lnSpc>
          <a:spcPct val="90000"/>
        </a:lnSpc>
        <a:spcBef>
          <a:spcPct val="0"/>
        </a:spcBef>
        <a:spcAft>
          <a:spcPct val="0"/>
        </a:spcAft>
        <a:defRPr sz="4000" b="1">
          <a:solidFill>
            <a:srgbClr val="1C1C1C"/>
          </a:solidFill>
          <a:latin typeface="Twinkl" pitchFamily="2" charset="0"/>
        </a:defRPr>
      </a:lvl4pPr>
      <a:lvl5pPr algn="l" rtl="0" eaLnBrk="0" fontAlgn="base" hangingPunct="0">
        <a:lnSpc>
          <a:spcPct val="90000"/>
        </a:lnSpc>
        <a:spcBef>
          <a:spcPct val="0"/>
        </a:spcBef>
        <a:spcAft>
          <a:spcPct val="0"/>
        </a:spcAft>
        <a:defRPr sz="4000" b="1">
          <a:solidFill>
            <a:srgbClr val="1C1C1C"/>
          </a:solidFill>
          <a:latin typeface="Twinkl" pitchFamily="2" charset="0"/>
        </a:defRPr>
      </a:lvl5pPr>
      <a:lvl6pPr marL="457200" algn="l" rtl="0" fontAlgn="base">
        <a:lnSpc>
          <a:spcPct val="90000"/>
        </a:lnSpc>
        <a:spcBef>
          <a:spcPct val="0"/>
        </a:spcBef>
        <a:spcAft>
          <a:spcPct val="0"/>
        </a:spcAft>
        <a:defRPr sz="4000" b="1">
          <a:solidFill>
            <a:srgbClr val="1C1C1C"/>
          </a:solidFill>
          <a:latin typeface="Twinkl" pitchFamily="2" charset="0"/>
        </a:defRPr>
      </a:lvl6pPr>
      <a:lvl7pPr marL="914400" algn="l" rtl="0" fontAlgn="base">
        <a:lnSpc>
          <a:spcPct val="90000"/>
        </a:lnSpc>
        <a:spcBef>
          <a:spcPct val="0"/>
        </a:spcBef>
        <a:spcAft>
          <a:spcPct val="0"/>
        </a:spcAft>
        <a:defRPr sz="4000" b="1">
          <a:solidFill>
            <a:srgbClr val="1C1C1C"/>
          </a:solidFill>
          <a:latin typeface="Twinkl" pitchFamily="2" charset="0"/>
        </a:defRPr>
      </a:lvl7pPr>
      <a:lvl8pPr marL="1371600" algn="l" rtl="0" fontAlgn="base">
        <a:lnSpc>
          <a:spcPct val="90000"/>
        </a:lnSpc>
        <a:spcBef>
          <a:spcPct val="0"/>
        </a:spcBef>
        <a:spcAft>
          <a:spcPct val="0"/>
        </a:spcAft>
        <a:defRPr sz="4000" b="1">
          <a:solidFill>
            <a:srgbClr val="1C1C1C"/>
          </a:solidFill>
          <a:latin typeface="Twinkl" pitchFamily="2" charset="0"/>
        </a:defRPr>
      </a:lvl8pPr>
      <a:lvl9pPr marL="1828800" algn="l" rtl="0" fontAlgn="base">
        <a:lnSpc>
          <a:spcPct val="90000"/>
        </a:lnSpc>
        <a:spcBef>
          <a:spcPct val="0"/>
        </a:spcBef>
        <a:spcAft>
          <a:spcPct val="0"/>
        </a:spcAft>
        <a:defRPr sz="4000" b="1">
          <a:solidFill>
            <a:srgbClr val="1C1C1C"/>
          </a:solidFill>
          <a:latin typeface="Twinkl" pitchFamily="2" charset="0"/>
        </a:defRPr>
      </a:lvl9pPr>
    </p:titleStyle>
    <p:bodyStyle>
      <a:lvl1pPr marL="228600" indent="-228600" algn="l" rtl="0" eaLnBrk="0" fontAlgn="base" hangingPunct="0">
        <a:lnSpc>
          <a:spcPct val="90000"/>
        </a:lnSpc>
        <a:spcBef>
          <a:spcPts val="1000"/>
        </a:spcBef>
        <a:spcAft>
          <a:spcPct val="0"/>
        </a:spcAft>
        <a:buFont typeface="Arial" charset="0"/>
        <a:buChar char="•"/>
        <a:defRPr kern="1200">
          <a:solidFill>
            <a:srgbClr val="1C1C1C"/>
          </a:solidFill>
          <a:latin typeface="Twinkl"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charset="0"/>
        <a:buChar char="•"/>
        <a:defRPr sz="1600" kern="1200">
          <a:solidFill>
            <a:srgbClr val="1C1C1C"/>
          </a:solidFill>
          <a:latin typeface="Twinkl"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xml"/><Relationship Id="rId5" Type="http://schemas.openxmlformats.org/officeDocument/2006/relationships/image" Target="../media/image31.jpe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p:cNvSpPr>
          <p:nvPr/>
        </p:nvSpPr>
        <p:spPr bwMode="auto">
          <a:xfrm>
            <a:off x="763588" y="5321300"/>
            <a:ext cx="7624762" cy="771525"/>
          </a:xfrm>
          <a:prstGeom prst="rect">
            <a:avLst/>
          </a:prstGeom>
          <a:noFill/>
          <a:ln w="9525">
            <a:noFill/>
            <a:miter lim="800000"/>
            <a:headEnd/>
            <a:tailEnd/>
          </a:ln>
        </p:spPr>
        <p:txBody>
          <a:bodyPr lIns="108000" tIns="108000" rIns="108000" bIns="108000" anchor="ctr">
            <a:spAutoFit/>
          </a:bodyPr>
          <a:lstStyle/>
          <a:p>
            <a:pPr eaLnBrk="1" hangingPunct="1"/>
            <a:r>
              <a:rPr lang="en-GB" altLang="en-US">
                <a:ea typeface="Sassoon Infant Rg" pitchFamily="50" charset="0"/>
                <a:cs typeface="Sassoon Infant Rg" pitchFamily="50" charset="0"/>
              </a:rPr>
              <a:t>Do you think all children have had breakfast, will be learning something today or woke up in a bed this morning?</a:t>
            </a:r>
          </a:p>
        </p:txBody>
      </p:sp>
      <p:grpSp>
        <p:nvGrpSpPr>
          <p:cNvPr id="10" name="Group 9"/>
          <p:cNvGrpSpPr>
            <a:grpSpLocks/>
          </p:cNvGrpSpPr>
          <p:nvPr/>
        </p:nvGrpSpPr>
        <p:grpSpPr bwMode="auto">
          <a:xfrm>
            <a:off x="757238" y="4092575"/>
            <a:ext cx="7631112" cy="1228725"/>
            <a:chOff x="757243" y="4092050"/>
            <a:chExt cx="7631107" cy="1229837"/>
          </a:xfrm>
        </p:grpSpPr>
        <p:sp>
          <p:nvSpPr>
            <p:cNvPr id="9227" name="Rectangle: Rounded Corners 3"/>
            <p:cNvSpPr>
              <a:spLocks/>
            </p:cNvSpPr>
            <p:nvPr/>
          </p:nvSpPr>
          <p:spPr bwMode="auto">
            <a:xfrm>
              <a:off x="757243" y="4774108"/>
              <a:ext cx="7631107" cy="547779"/>
            </a:xfrm>
            <a:prstGeom prst="roundRect">
              <a:avLst>
                <a:gd name="adj" fmla="val 16667"/>
              </a:avLst>
            </a:prstGeom>
            <a:solidFill>
              <a:srgbClr val="91C8E6"/>
            </a:solidFill>
            <a:ln w="9525">
              <a:noFill/>
              <a:round/>
              <a:headEnd/>
              <a:tailEnd/>
            </a:ln>
          </p:spPr>
          <p:txBody>
            <a:bodyPr lIns="108000" tIns="108000" rIns="108000" bIns="108000" anchor="ctr">
              <a:spAutoFit/>
            </a:bodyPr>
            <a:lstStyle/>
            <a:p>
              <a:pPr eaLnBrk="1" hangingPunct="1"/>
              <a:r>
                <a:rPr lang="en-GB" altLang="en-US" b="1">
                  <a:ea typeface="Sassoon Infant Rg" pitchFamily="50" charset="0"/>
                  <a:cs typeface="Sassoon Infant Rg" pitchFamily="50" charset="0"/>
                </a:rPr>
                <a:t>Think about it!</a:t>
              </a:r>
            </a:p>
          </p:txBody>
        </p:sp>
        <p:pic>
          <p:nvPicPr>
            <p:cNvPr id="9228" name="Picture 8"/>
            <p:cNvPicPr>
              <a:picLocks noChangeAspect="1"/>
            </p:cNvPicPr>
            <p:nvPr/>
          </p:nvPicPr>
          <p:blipFill>
            <a:blip r:embed="rId2" cstate="print"/>
            <a:srcRect b="7919"/>
            <a:stretch>
              <a:fillRect/>
            </a:stretch>
          </p:blipFill>
          <p:spPr bwMode="auto">
            <a:xfrm>
              <a:off x="7763082" y="4092050"/>
              <a:ext cx="533563" cy="1227499"/>
            </a:xfrm>
            <a:prstGeom prst="rect">
              <a:avLst/>
            </a:prstGeom>
            <a:noFill/>
            <a:ln w="9525">
              <a:noFill/>
              <a:miter lim="800000"/>
              <a:headEnd/>
              <a:tailEnd/>
            </a:ln>
          </p:spPr>
        </p:pic>
      </p:grpSp>
      <p:sp>
        <p:nvSpPr>
          <p:cNvPr id="11" name="Rectangle: Rounded Corners 10"/>
          <p:cNvSpPr>
            <a:spLocks/>
          </p:cNvSpPr>
          <p:nvPr/>
        </p:nvSpPr>
        <p:spPr bwMode="auto">
          <a:xfrm>
            <a:off x="757238" y="2930525"/>
            <a:ext cx="1831975" cy="1003300"/>
          </a:xfrm>
          <a:prstGeom prst="roundRect">
            <a:avLst>
              <a:gd name="adj" fmla="val 9343"/>
            </a:avLst>
          </a:prstGeom>
          <a:solidFill>
            <a:srgbClr val="91C8E6"/>
          </a:solidFill>
          <a:ln w="9525">
            <a:noFill/>
            <a:round/>
            <a:headEnd/>
            <a:tailEnd/>
          </a:ln>
        </p:spPr>
        <p:txBody>
          <a:bodyPr lIns="108000" tIns="108000" rIns="108000" bIns="108000" anchor="ctr">
            <a:spAutoFit/>
          </a:bodyPr>
          <a:lstStyle/>
          <a:p>
            <a:pPr eaLnBrk="1" hangingPunct="1"/>
            <a:r>
              <a:rPr lang="en-GB" altLang="en-US" sz="1600">
                <a:ea typeface="Sassoon Infant Rg" pitchFamily="50" charset="0"/>
                <a:cs typeface="Sassoon Infant Rg" pitchFamily="50" charset="0"/>
              </a:rPr>
              <a:t>What you had for breakfast this morning.</a:t>
            </a:r>
            <a:endParaRPr lang="en-GB" altLang="en-US" sz="1600">
              <a:solidFill>
                <a:srgbClr val="FF0000"/>
              </a:solidFill>
              <a:ea typeface="Sassoon Infant Rg" pitchFamily="50" charset="0"/>
              <a:cs typeface="Sassoon Infant Rg" pitchFamily="50" charset="0"/>
            </a:endParaRPr>
          </a:p>
        </p:txBody>
      </p:sp>
      <p:sp>
        <p:nvSpPr>
          <p:cNvPr id="13" name="Rectangle: Rounded Corners 12"/>
          <p:cNvSpPr>
            <a:spLocks/>
          </p:cNvSpPr>
          <p:nvPr/>
        </p:nvSpPr>
        <p:spPr bwMode="auto">
          <a:xfrm>
            <a:off x="6556375" y="2930525"/>
            <a:ext cx="1831975" cy="1003300"/>
          </a:xfrm>
          <a:prstGeom prst="roundRect">
            <a:avLst>
              <a:gd name="adj" fmla="val 9343"/>
            </a:avLst>
          </a:prstGeom>
          <a:solidFill>
            <a:srgbClr val="91C8E6"/>
          </a:solidFill>
          <a:ln w="9525">
            <a:noFill/>
            <a:round/>
            <a:headEnd/>
            <a:tailEnd/>
          </a:ln>
        </p:spPr>
        <p:txBody>
          <a:bodyPr lIns="108000" tIns="108000" rIns="108000" bIns="108000" anchor="ctr">
            <a:spAutoFit/>
          </a:bodyPr>
          <a:lstStyle/>
          <a:p>
            <a:pPr eaLnBrk="1" hangingPunct="1"/>
            <a:r>
              <a:rPr lang="en-GB" altLang="en-US" sz="1600">
                <a:ea typeface="Sassoon Infant Rg" pitchFamily="50" charset="0"/>
                <a:cs typeface="Sassoon Infant Rg" pitchFamily="50" charset="0"/>
              </a:rPr>
              <a:t>Waking up in your bed this morning. </a:t>
            </a:r>
            <a:endParaRPr lang="en-GB" altLang="en-US" sz="1600">
              <a:solidFill>
                <a:srgbClr val="FF0000"/>
              </a:solidFill>
              <a:ea typeface="Sassoon Infant Rg" pitchFamily="50" charset="0"/>
              <a:cs typeface="Sassoon Infant Rg" pitchFamily="50" charset="0"/>
            </a:endParaRPr>
          </a:p>
        </p:txBody>
      </p:sp>
      <p:sp>
        <p:nvSpPr>
          <p:cNvPr id="9222" name="Title 19"/>
          <p:cNvSpPr>
            <a:spLocks noGrp="1"/>
          </p:cNvSpPr>
          <p:nvPr>
            <p:ph type="title"/>
          </p:nvPr>
        </p:nvSpPr>
        <p:spPr>
          <a:xfrm>
            <a:off x="457200" y="479425"/>
            <a:ext cx="8220075" cy="993775"/>
          </a:xfrm>
        </p:spPr>
        <p:txBody>
          <a:bodyPr/>
          <a:lstStyle/>
          <a:p>
            <a:pPr eaLnBrk="1" hangingPunct="1"/>
            <a:r>
              <a:rPr lang="en-GB" altLang="en-US" smtClean="0"/>
              <a:t>Think about…</a:t>
            </a:r>
          </a:p>
        </p:txBody>
      </p:sp>
      <p:pic>
        <p:nvPicPr>
          <p:cNvPr id="23" name="Picture 22"/>
          <p:cNvPicPr>
            <a:picLocks noChangeAspect="1"/>
          </p:cNvPicPr>
          <p:nvPr/>
        </p:nvPicPr>
        <p:blipFill>
          <a:blip r:embed="rId3" cstate="print"/>
          <a:srcRect/>
          <a:stretch>
            <a:fillRect/>
          </a:stretch>
        </p:blipFill>
        <p:spPr bwMode="auto">
          <a:xfrm>
            <a:off x="863600" y="1697038"/>
            <a:ext cx="1627188" cy="1023937"/>
          </a:xfrm>
          <a:prstGeom prst="rect">
            <a:avLst/>
          </a:prstGeom>
          <a:noFill/>
          <a:ln w="9525">
            <a:noFill/>
            <a:miter lim="800000"/>
            <a:headEnd/>
            <a:tailEnd/>
          </a:ln>
        </p:spPr>
      </p:pic>
      <p:sp>
        <p:nvSpPr>
          <p:cNvPr id="12" name="Rectangle: Rounded Corners 11"/>
          <p:cNvSpPr>
            <a:spLocks/>
          </p:cNvSpPr>
          <p:nvPr/>
        </p:nvSpPr>
        <p:spPr bwMode="auto">
          <a:xfrm>
            <a:off x="3681413" y="2930525"/>
            <a:ext cx="1831975" cy="744538"/>
          </a:xfrm>
          <a:prstGeom prst="roundRect">
            <a:avLst>
              <a:gd name="adj" fmla="val 9343"/>
            </a:avLst>
          </a:prstGeom>
          <a:solidFill>
            <a:srgbClr val="91C8E6"/>
          </a:solidFill>
          <a:ln w="9525">
            <a:noFill/>
            <a:round/>
            <a:headEnd/>
            <a:tailEnd/>
          </a:ln>
        </p:spPr>
        <p:txBody>
          <a:bodyPr lIns="108000" tIns="108000" rIns="108000" bIns="108000" anchor="ctr">
            <a:spAutoFit/>
          </a:bodyPr>
          <a:lstStyle/>
          <a:p>
            <a:pPr eaLnBrk="1" hangingPunct="1"/>
            <a:r>
              <a:rPr lang="en-GB" altLang="en-US" sz="1600">
                <a:ea typeface="Sassoon Infant Rg" pitchFamily="50" charset="0"/>
                <a:cs typeface="Sassoon Infant Rg" pitchFamily="50" charset="0"/>
              </a:rPr>
              <a:t>What you will be learning today.</a:t>
            </a:r>
            <a:endParaRPr lang="en-GB" altLang="en-US" sz="1600">
              <a:solidFill>
                <a:srgbClr val="FF0000"/>
              </a:solidFill>
              <a:ea typeface="Sassoon Infant Rg" pitchFamily="50" charset="0"/>
              <a:cs typeface="Sassoon Infant Rg" pitchFamily="50" charset="0"/>
            </a:endParaRPr>
          </a:p>
        </p:txBody>
      </p:sp>
      <p:pic>
        <p:nvPicPr>
          <p:cNvPr id="26" name="Picture 25"/>
          <p:cNvPicPr>
            <a:picLocks noChangeAspect="1"/>
          </p:cNvPicPr>
          <p:nvPr/>
        </p:nvPicPr>
        <p:blipFill>
          <a:blip r:embed="rId4" cstate="print"/>
          <a:srcRect/>
          <a:stretch>
            <a:fillRect/>
          </a:stretch>
        </p:blipFill>
        <p:spPr bwMode="auto">
          <a:xfrm>
            <a:off x="3889375" y="1468438"/>
            <a:ext cx="1419225" cy="1303337"/>
          </a:xfrm>
          <a:prstGeom prst="rect">
            <a:avLst/>
          </a:prstGeom>
          <a:noFill/>
          <a:ln w="9525">
            <a:noFill/>
            <a:miter lim="800000"/>
            <a:headEnd/>
            <a:tailEnd/>
          </a:ln>
        </p:spPr>
      </p:pic>
      <p:pic>
        <p:nvPicPr>
          <p:cNvPr id="29" name="Picture 28"/>
          <p:cNvPicPr>
            <a:picLocks noChangeAspect="1"/>
          </p:cNvPicPr>
          <p:nvPr/>
        </p:nvPicPr>
        <p:blipFill>
          <a:blip r:embed="rId5" cstate="print"/>
          <a:srcRect/>
          <a:stretch>
            <a:fillRect/>
          </a:stretch>
        </p:blipFill>
        <p:spPr bwMode="auto">
          <a:xfrm>
            <a:off x="6605588" y="1531938"/>
            <a:ext cx="1728787" cy="1239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12" restart="whenNotActive" fill="hold" evtFilter="cancelBubble" nodeType="interactiveSeq">
                <p:stCondLst>
                  <p:cond evt="onClick" delay="0">
                    <p:tgtEl>
                      <p:spTgt spid="29"/>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2" grpId="0"/>
      <p:bldP spid="2" grpId="1"/>
      <p:bldP spid="11" grpId="0" animBg="1"/>
      <p:bldP spid="13"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479425"/>
            <a:ext cx="8220075" cy="993775"/>
          </a:xfrm>
        </p:spPr>
        <p:txBody>
          <a:bodyPr/>
          <a:lstStyle/>
          <a:p>
            <a:pPr eaLnBrk="1" hangingPunct="1"/>
            <a:r>
              <a:rPr lang="en-GB" altLang="en-US" smtClean="0"/>
              <a:t>What Will You Change?</a:t>
            </a:r>
          </a:p>
        </p:txBody>
      </p:sp>
      <p:sp>
        <p:nvSpPr>
          <p:cNvPr id="17411" name="Rectangle 2"/>
          <p:cNvSpPr>
            <a:spLocks/>
          </p:cNvSpPr>
          <p:nvPr/>
        </p:nvSpPr>
        <p:spPr bwMode="auto">
          <a:xfrm>
            <a:off x="755650" y="1473200"/>
            <a:ext cx="7632700" cy="495300"/>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a:ea typeface="Sassoon Infant Rg" pitchFamily="50" charset="0"/>
                <a:cs typeface="Sassoon Infant Rg" pitchFamily="50" charset="0"/>
              </a:rPr>
              <a:t>Think about what you have learned during this assembly.</a:t>
            </a:r>
          </a:p>
        </p:txBody>
      </p:sp>
      <p:sp>
        <p:nvSpPr>
          <p:cNvPr id="4" name="Rectangle: Rounded Corners 3"/>
          <p:cNvSpPr>
            <a:spLocks/>
          </p:cNvSpPr>
          <p:nvPr/>
        </p:nvSpPr>
        <p:spPr bwMode="auto">
          <a:xfrm>
            <a:off x="757238" y="2268538"/>
            <a:ext cx="7631112" cy="1160462"/>
          </a:xfrm>
          <a:prstGeom prst="roundRect">
            <a:avLst>
              <a:gd name="adj" fmla="val 16667"/>
            </a:avLst>
          </a:prstGeom>
          <a:solidFill>
            <a:srgbClr val="91C8E6"/>
          </a:solidFill>
          <a:ln w="9525">
            <a:noFill/>
            <a:round/>
            <a:headEnd/>
            <a:tailEnd/>
          </a:ln>
        </p:spPr>
        <p:txBody>
          <a:bodyPr lIns="108000" tIns="108000" rIns="108000" bIns="108000" anchor="ctr">
            <a:spAutoFit/>
          </a:bodyPr>
          <a:lstStyle/>
          <a:p>
            <a:pPr algn="ctr" eaLnBrk="1" hangingPunct="1"/>
            <a:r>
              <a:rPr lang="en-GB" altLang="en-US" b="1">
                <a:ea typeface="Sassoon Infant Rg" pitchFamily="50" charset="0"/>
                <a:cs typeface="Sassoon Infant Rg" pitchFamily="50" charset="0"/>
              </a:rPr>
              <a:t>What might you do differently now?</a:t>
            </a:r>
          </a:p>
          <a:p>
            <a:pPr algn="ctr" eaLnBrk="1" hangingPunct="1"/>
            <a:endParaRPr lang="en-GB" altLang="en-US" b="1">
              <a:ea typeface="Sassoon Infant Rg" pitchFamily="50" charset="0"/>
              <a:cs typeface="Sassoon Infant Rg" pitchFamily="50" charset="0"/>
            </a:endParaRPr>
          </a:p>
          <a:p>
            <a:pPr algn="ctr" eaLnBrk="1" hangingPunct="1"/>
            <a:r>
              <a:rPr lang="en-GB" altLang="en-US" b="1">
                <a:ea typeface="Sassoon Infant Rg" pitchFamily="50" charset="0"/>
                <a:cs typeface="Sassoon Infant Rg" pitchFamily="50" charset="0"/>
              </a:rPr>
              <a:t>What are you grateful for?</a:t>
            </a:r>
          </a:p>
        </p:txBody>
      </p:sp>
      <p:pic>
        <p:nvPicPr>
          <p:cNvPr id="17413" name="Picture 5"/>
          <p:cNvPicPr>
            <a:picLocks noChangeAspect="1"/>
          </p:cNvPicPr>
          <p:nvPr/>
        </p:nvPicPr>
        <p:blipFill>
          <a:blip r:embed="rId2" cstate="print"/>
          <a:srcRect/>
          <a:stretch>
            <a:fillRect/>
          </a:stretch>
        </p:blipFill>
        <p:spPr bwMode="auto">
          <a:xfrm>
            <a:off x="3448050" y="3605213"/>
            <a:ext cx="2247900" cy="28051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8" y="2239963"/>
            <a:ext cx="8137525" cy="4105275"/>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24" name="Rounded Rectangle 23"/>
          <p:cNvSpPr/>
          <p:nvPr/>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10244" name="Title 1"/>
          <p:cNvSpPr txBox="1">
            <a:spLocks/>
          </p:cNvSpPr>
          <p:nvPr/>
        </p:nvSpPr>
        <p:spPr bwMode="auto">
          <a:xfrm>
            <a:off x="628650" y="735013"/>
            <a:ext cx="7886700" cy="539750"/>
          </a:xfrm>
          <a:prstGeom prst="rect">
            <a:avLst/>
          </a:prstGeom>
          <a:noFill/>
          <a:ln w="9525">
            <a:noFill/>
            <a:miter lim="800000"/>
            <a:headEnd/>
            <a:tailEnd/>
          </a:ln>
        </p:spPr>
        <p:txBody>
          <a:bodyPr lIns="0" tIns="0" rIns="0" bIns="0" anchor="ctr" anchorCtr="1"/>
          <a:lstStyle/>
          <a:p>
            <a:pPr eaLnBrk="1" hangingPunct="1">
              <a:lnSpc>
                <a:spcPct val="90000"/>
              </a:lnSpc>
            </a:pPr>
            <a:r>
              <a:rPr lang="en-US" altLang="en-US" sz="3600">
                <a:latin typeface="Twinkl SemiBold" pitchFamily="2" charset="0"/>
                <a:ea typeface="Sassoon Infant Rg" pitchFamily="50" charset="0"/>
                <a:cs typeface="Sassoon Infant Rg" pitchFamily="50" charset="0"/>
              </a:rPr>
              <a:t>Aim</a:t>
            </a:r>
          </a:p>
        </p:txBody>
      </p:sp>
      <p:sp>
        <p:nvSpPr>
          <p:cNvPr id="10245" name="Content Placeholder 15"/>
          <p:cNvSpPr>
            <a:spLocks noGrp="1"/>
          </p:cNvSpPr>
          <p:nvPr>
            <p:ph idx="1"/>
          </p:nvPr>
        </p:nvSpPr>
        <p:spPr>
          <a:xfrm>
            <a:off x="628650" y="1127125"/>
            <a:ext cx="7886700" cy="1409700"/>
          </a:xfrm>
        </p:spPr>
        <p:txBody>
          <a:bodyPr/>
          <a:lstStyle/>
          <a:p>
            <a:pPr eaLnBrk="1" hangingPunct="1">
              <a:buFont typeface="Arial" panose="020B0604020202020204" pitchFamily="34" charset="0"/>
              <a:buChar char="•"/>
              <a:defRPr/>
            </a:pPr>
            <a:r>
              <a:rPr lang="en-GB" altLang="en-US" smtClean="0">
                <a:latin typeface="Twinkl" pitchFamily="2" charset="0"/>
              </a:rPr>
              <a:t>To begin to understand about world poverty.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0"/>
          <p:cNvSpPr>
            <a:spLocks noGrp="1"/>
          </p:cNvSpPr>
          <p:nvPr>
            <p:ph type="title"/>
          </p:nvPr>
        </p:nvSpPr>
        <p:spPr>
          <a:xfrm>
            <a:off x="457200" y="479425"/>
            <a:ext cx="8220075" cy="993775"/>
          </a:xfrm>
        </p:spPr>
        <p:txBody>
          <a:bodyPr/>
          <a:lstStyle/>
          <a:p>
            <a:pPr eaLnBrk="1" hangingPunct="1"/>
            <a:r>
              <a:rPr lang="en-GB" altLang="en-US" sz="3600" smtClean="0"/>
              <a:t>Poverty All around the World</a:t>
            </a:r>
          </a:p>
        </p:txBody>
      </p:sp>
      <p:pic>
        <p:nvPicPr>
          <p:cNvPr id="7" name="Picture 6"/>
          <p:cNvPicPr>
            <a:picLocks noChangeAspect="1"/>
          </p:cNvPicPr>
          <p:nvPr/>
        </p:nvPicPr>
        <p:blipFill>
          <a:blip r:embed="rId2" cstate="print"/>
          <a:srcRect l="26222" t="4642" r="29761" b="4642"/>
          <a:stretch>
            <a:fillRect/>
          </a:stretch>
        </p:blipFill>
        <p:spPr bwMode="auto">
          <a:xfrm>
            <a:off x="4621213" y="1519238"/>
            <a:ext cx="2173287" cy="2986087"/>
          </a:xfrm>
          <a:prstGeom prst="rect">
            <a:avLst/>
          </a:prstGeom>
          <a:noFill/>
          <a:ln w="9525">
            <a:noFill/>
            <a:miter lim="800000"/>
            <a:headEnd/>
            <a:tailEnd/>
          </a:ln>
        </p:spPr>
      </p:pic>
      <p:pic>
        <p:nvPicPr>
          <p:cNvPr id="8" name="Picture 7"/>
          <p:cNvPicPr>
            <a:picLocks noChangeAspect="1"/>
          </p:cNvPicPr>
          <p:nvPr/>
        </p:nvPicPr>
        <p:blipFill>
          <a:blip r:embed="rId3" cstate="print"/>
          <a:srcRect l="5940" r="45406"/>
          <a:stretch>
            <a:fillRect/>
          </a:stretch>
        </p:blipFill>
        <p:spPr bwMode="auto">
          <a:xfrm>
            <a:off x="804863" y="1522413"/>
            <a:ext cx="2173287" cy="2982912"/>
          </a:xfrm>
          <a:prstGeom prst="rect">
            <a:avLst/>
          </a:prstGeom>
          <a:noFill/>
          <a:ln w="9525">
            <a:noFill/>
            <a:miter lim="800000"/>
            <a:headEnd/>
            <a:tailEnd/>
          </a:ln>
        </p:spPr>
      </p:pic>
      <p:sp>
        <p:nvSpPr>
          <p:cNvPr id="9" name="Rectangle: Rounded Corners 8"/>
          <p:cNvSpPr/>
          <p:nvPr/>
        </p:nvSpPr>
        <p:spPr>
          <a:xfrm>
            <a:off x="804863" y="1473200"/>
            <a:ext cx="2173287" cy="3032125"/>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sp>
        <p:nvSpPr>
          <p:cNvPr id="10" name="Rectangle 9"/>
          <p:cNvSpPr>
            <a:spLocks/>
          </p:cNvSpPr>
          <p:nvPr/>
        </p:nvSpPr>
        <p:spPr bwMode="auto">
          <a:xfrm>
            <a:off x="3028950" y="1435100"/>
            <a:ext cx="1543050" cy="2047875"/>
          </a:xfrm>
          <a:prstGeom prst="rect">
            <a:avLst/>
          </a:prstGeom>
          <a:noFill/>
          <a:ln w="9525">
            <a:noFill/>
            <a:miter lim="800000"/>
            <a:headEnd/>
            <a:tailEnd/>
          </a:ln>
        </p:spPr>
        <p:txBody>
          <a:bodyPr lIns="108000" tIns="0" rIns="108000" bIns="108000" anchor="ctr">
            <a:spAutoFit/>
          </a:bodyPr>
          <a:lstStyle/>
          <a:p>
            <a:pPr eaLnBrk="1" hangingPunct="1"/>
            <a:r>
              <a:rPr lang="en-GB" altLang="en-US">
                <a:ea typeface="Sassoon Infant Rg" pitchFamily="50" charset="0"/>
                <a:cs typeface="Sassoon Infant Rg" pitchFamily="50" charset="0"/>
              </a:rPr>
              <a:t>Thousands of people do not have enough healthy food to grow properly.</a:t>
            </a:r>
          </a:p>
        </p:txBody>
      </p:sp>
      <p:sp>
        <p:nvSpPr>
          <p:cNvPr id="11" name="Rectangle 10"/>
          <p:cNvSpPr>
            <a:spLocks/>
          </p:cNvSpPr>
          <p:nvPr/>
        </p:nvSpPr>
        <p:spPr bwMode="auto">
          <a:xfrm>
            <a:off x="6845300" y="1435100"/>
            <a:ext cx="1543050" cy="2047875"/>
          </a:xfrm>
          <a:prstGeom prst="rect">
            <a:avLst/>
          </a:prstGeom>
          <a:noFill/>
          <a:ln w="9525">
            <a:noFill/>
            <a:miter lim="800000"/>
            <a:headEnd/>
            <a:tailEnd/>
          </a:ln>
        </p:spPr>
        <p:txBody>
          <a:bodyPr lIns="108000" tIns="0" rIns="108000" bIns="108000" anchor="ctr">
            <a:spAutoFit/>
          </a:bodyPr>
          <a:lstStyle/>
          <a:p>
            <a:pPr eaLnBrk="1" hangingPunct="1"/>
            <a:r>
              <a:rPr lang="en-GB" altLang="en-US">
                <a:ea typeface="Sassoon Infant Rg" pitchFamily="50" charset="0"/>
                <a:cs typeface="Sassoon Infant Rg" pitchFamily="50" charset="0"/>
              </a:rPr>
              <a:t>Thousands of people cannot get medicines or see a doctor when they are ill.</a:t>
            </a:r>
          </a:p>
        </p:txBody>
      </p:sp>
      <p:sp>
        <p:nvSpPr>
          <p:cNvPr id="11272" name="TextBox 21"/>
          <p:cNvSpPr txBox="1">
            <a:spLocks noChangeArrowheads="1"/>
          </p:cNvSpPr>
          <p:nvPr/>
        </p:nvSpPr>
        <p:spPr bwMode="auto">
          <a:xfrm>
            <a:off x="2763838" y="6245225"/>
            <a:ext cx="3616325" cy="93663"/>
          </a:xfrm>
          <a:prstGeom prst="rect">
            <a:avLst/>
          </a:prstGeom>
          <a:noFill/>
          <a:ln w="9525">
            <a:noFill/>
            <a:miter lim="800000"/>
            <a:headEnd/>
            <a:tailEnd/>
          </a:ln>
        </p:spPr>
        <p:txBody>
          <a:bodyPr lIns="0" tIns="0" rIns="0" bIns="0" anchor="ctr" anchorCtr="1"/>
          <a:lstStyle/>
          <a:p>
            <a:pPr algn="ctr" eaLnBrk="1" hangingPunct="1">
              <a:buFont typeface="Arial" charset="0"/>
              <a:buNone/>
            </a:pPr>
            <a:r>
              <a:rPr lang="en-GB" altLang="en-US" sz="500">
                <a:latin typeface="Arial" charset="0"/>
                <a:ea typeface="Tuffy" pitchFamily="34" charset="0"/>
                <a:cs typeface="Arial" charset="0"/>
              </a:rPr>
              <a:t>Photo courtesy of Adam Jones, FMSC, ptwo and unicefiran (@flickr.com) - granted under creative commons licence – attribution</a:t>
            </a:r>
          </a:p>
        </p:txBody>
      </p:sp>
      <p:sp>
        <p:nvSpPr>
          <p:cNvPr id="13" name="Freeform: Shape 12">
            <a:hlinkClick r:id="" action="ppaction://hlinkshowjump?jump=nextslide"/>
          </p:cNvPr>
          <p:cNvSpPr/>
          <p:nvPr/>
        </p:nvSpPr>
        <p:spPr>
          <a:xfrm>
            <a:off x="544513" y="4625975"/>
            <a:ext cx="403225" cy="404813"/>
          </a:xfrm>
          <a:custGeom>
            <a:avLst/>
            <a:gdLst>
              <a:gd name="connsiteX0" fmla="*/ 228107 w 404198"/>
              <a:gd name="connsiteY0" fmla="*/ 108579 h 404198"/>
              <a:gd name="connsiteX1" fmla="*/ 228107 w 404198"/>
              <a:gd name="connsiteY1" fmla="*/ 155338 h 404198"/>
              <a:gd name="connsiteX2" fmla="*/ 82570 w 404198"/>
              <a:gd name="connsiteY2" fmla="*/ 155338 h 404198"/>
              <a:gd name="connsiteX3" fmla="*/ 82570 w 404198"/>
              <a:gd name="connsiteY3" fmla="*/ 248857 h 404198"/>
              <a:gd name="connsiteX4" fmla="*/ 228107 w 404198"/>
              <a:gd name="connsiteY4" fmla="*/ 248857 h 404198"/>
              <a:gd name="connsiteX5" fmla="*/ 228107 w 404198"/>
              <a:gd name="connsiteY5" fmla="*/ 295616 h 404198"/>
              <a:gd name="connsiteX6" fmla="*/ 321625 w 404198"/>
              <a:gd name="connsiteY6" fmla="*/ 202098 h 404198"/>
              <a:gd name="connsiteX7" fmla="*/ 202099 w 404198"/>
              <a:gd name="connsiteY7" fmla="*/ 0 h 404198"/>
              <a:gd name="connsiteX8" fmla="*/ 404198 w 404198"/>
              <a:gd name="connsiteY8" fmla="*/ 202099 h 404198"/>
              <a:gd name="connsiteX9" fmla="*/ 202099 w 404198"/>
              <a:gd name="connsiteY9" fmla="*/ 404198 h 404198"/>
              <a:gd name="connsiteX10" fmla="*/ 0 w 404198"/>
              <a:gd name="connsiteY10" fmla="*/ 202099 h 404198"/>
              <a:gd name="connsiteX11" fmla="*/ 202099 w 404198"/>
              <a:gd name="connsiteY11" fmla="*/ 0 h 40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4198" h="404198">
                <a:moveTo>
                  <a:pt x="228107" y="108579"/>
                </a:moveTo>
                <a:lnTo>
                  <a:pt x="228107" y="155338"/>
                </a:lnTo>
                <a:lnTo>
                  <a:pt x="82570" y="155338"/>
                </a:lnTo>
                <a:lnTo>
                  <a:pt x="82570" y="248857"/>
                </a:lnTo>
                <a:lnTo>
                  <a:pt x="228107" y="248857"/>
                </a:lnTo>
                <a:lnTo>
                  <a:pt x="228107" y="295616"/>
                </a:lnTo>
                <a:lnTo>
                  <a:pt x="321625" y="202098"/>
                </a:lnTo>
                <a:close/>
                <a:moveTo>
                  <a:pt x="202099" y="0"/>
                </a:moveTo>
                <a:cubicBezTo>
                  <a:pt x="313715" y="0"/>
                  <a:pt x="404198" y="90483"/>
                  <a:pt x="404198" y="202099"/>
                </a:cubicBezTo>
                <a:cubicBezTo>
                  <a:pt x="404198" y="313715"/>
                  <a:pt x="313715" y="404198"/>
                  <a:pt x="202099" y="404198"/>
                </a:cubicBezTo>
                <a:cubicBezTo>
                  <a:pt x="90483" y="404198"/>
                  <a:pt x="0" y="313715"/>
                  <a:pt x="0" y="202099"/>
                </a:cubicBezTo>
                <a:cubicBezTo>
                  <a:pt x="0" y="90483"/>
                  <a:pt x="90483" y="0"/>
                  <a:pt x="202099" y="0"/>
                </a:cubicBezTo>
                <a:close/>
              </a:path>
            </a:pathLst>
          </a:cu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4" name="Rectangle 13"/>
          <p:cNvSpPr>
            <a:spLocks/>
          </p:cNvSpPr>
          <p:nvPr/>
        </p:nvSpPr>
        <p:spPr bwMode="auto">
          <a:xfrm>
            <a:off x="763588" y="5597525"/>
            <a:ext cx="7624762" cy="495300"/>
          </a:xfrm>
          <a:prstGeom prst="rect">
            <a:avLst/>
          </a:prstGeom>
          <a:noFill/>
          <a:ln w="9525">
            <a:noFill/>
            <a:miter lim="800000"/>
            <a:headEnd/>
            <a:tailEnd/>
          </a:ln>
        </p:spPr>
        <p:txBody>
          <a:bodyPr lIns="108000" tIns="108000" rIns="108000" bIns="108000" anchor="ctr">
            <a:spAutoFit/>
          </a:bodyPr>
          <a:lstStyle/>
          <a:p>
            <a:pPr eaLnBrk="1" hangingPunct="1"/>
            <a:r>
              <a:rPr lang="en-GB" altLang="en-US">
                <a:ea typeface="Sassoon Infant Rg" pitchFamily="50" charset="0"/>
                <a:cs typeface="Sassoon Infant Rg" pitchFamily="50" charset="0"/>
              </a:rPr>
              <a:t>Over half the number of people living in the world, live in poverty.</a:t>
            </a:r>
          </a:p>
        </p:txBody>
      </p:sp>
      <p:grpSp>
        <p:nvGrpSpPr>
          <p:cNvPr id="15" name="Group 14"/>
          <p:cNvGrpSpPr>
            <a:grpSpLocks/>
          </p:cNvGrpSpPr>
          <p:nvPr/>
        </p:nvGrpSpPr>
        <p:grpSpPr bwMode="auto">
          <a:xfrm>
            <a:off x="757238" y="4395788"/>
            <a:ext cx="7631112" cy="1228725"/>
            <a:chOff x="757243" y="4112415"/>
            <a:chExt cx="7631107" cy="1228668"/>
          </a:xfrm>
        </p:grpSpPr>
        <p:sp>
          <p:nvSpPr>
            <p:cNvPr id="11277" name="Rectangle: Rounded Corners 15"/>
            <p:cNvSpPr>
              <a:spLocks/>
            </p:cNvSpPr>
            <p:nvPr/>
          </p:nvSpPr>
          <p:spPr bwMode="auto">
            <a:xfrm>
              <a:off x="757243" y="4793304"/>
              <a:ext cx="7631107" cy="547779"/>
            </a:xfrm>
            <a:prstGeom prst="roundRect">
              <a:avLst>
                <a:gd name="adj" fmla="val 16667"/>
              </a:avLst>
            </a:prstGeom>
            <a:solidFill>
              <a:srgbClr val="91C8E6"/>
            </a:solidFill>
            <a:ln w="9525">
              <a:noFill/>
              <a:round/>
              <a:headEnd/>
              <a:tailEnd/>
            </a:ln>
          </p:spPr>
          <p:txBody>
            <a:bodyPr lIns="108000" tIns="108000" rIns="108000" bIns="108000" anchor="ctr">
              <a:spAutoFit/>
            </a:bodyPr>
            <a:lstStyle/>
            <a:p>
              <a:pPr eaLnBrk="1" hangingPunct="1"/>
              <a:r>
                <a:rPr lang="en-GB" altLang="en-US" b="1">
                  <a:ea typeface="Sassoon Infant Rg" pitchFamily="50" charset="0"/>
                  <a:cs typeface="Sassoon Infant Rg" pitchFamily="50" charset="0"/>
                </a:rPr>
                <a:t>Did you know…?</a:t>
              </a:r>
            </a:p>
          </p:txBody>
        </p:sp>
        <p:pic>
          <p:nvPicPr>
            <p:cNvPr id="11278" name="Picture 16"/>
            <p:cNvPicPr>
              <a:picLocks noChangeAspect="1"/>
            </p:cNvPicPr>
            <p:nvPr/>
          </p:nvPicPr>
          <p:blipFill>
            <a:blip r:embed="rId4" cstate="print"/>
            <a:srcRect b="43826"/>
            <a:stretch>
              <a:fillRect/>
            </a:stretch>
          </p:blipFill>
          <p:spPr bwMode="auto">
            <a:xfrm>
              <a:off x="7524568" y="4112415"/>
              <a:ext cx="772077" cy="1227499"/>
            </a:xfrm>
            <a:prstGeom prst="rect">
              <a:avLst/>
            </a:prstGeom>
            <a:noFill/>
            <a:ln w="9525">
              <a:noFill/>
              <a:miter lim="800000"/>
              <a:headEnd/>
              <a:tailEnd/>
            </a:ln>
          </p:spPr>
        </p:pic>
      </p:grpSp>
      <p:sp>
        <p:nvSpPr>
          <p:cNvPr id="18" name="Rectangle: Rounded Corners 17"/>
          <p:cNvSpPr/>
          <p:nvPr/>
        </p:nvSpPr>
        <p:spPr>
          <a:xfrm>
            <a:off x="4621213" y="1473200"/>
            <a:ext cx="2173287" cy="3032125"/>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0" grpId="0"/>
      <p:bldP spid="11" grpId="0"/>
      <p:bldP spid="14" grpId="0"/>
      <p:bldP spid="1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479425"/>
            <a:ext cx="8220075" cy="993775"/>
          </a:xfrm>
        </p:spPr>
        <p:txBody>
          <a:bodyPr/>
          <a:lstStyle/>
          <a:p>
            <a:pPr eaLnBrk="1" hangingPunct="1"/>
            <a:r>
              <a:rPr lang="en-GB" altLang="en-US" smtClean="0"/>
              <a:t>Poverty All around the World</a:t>
            </a:r>
          </a:p>
        </p:txBody>
      </p:sp>
      <p:pic>
        <p:nvPicPr>
          <p:cNvPr id="3" name="Picture 2"/>
          <p:cNvPicPr>
            <a:picLocks noChangeAspect="1"/>
          </p:cNvPicPr>
          <p:nvPr/>
        </p:nvPicPr>
        <p:blipFill>
          <a:blip r:embed="rId2" cstate="print"/>
          <a:srcRect t="1299" r="53149" b="-1299"/>
          <a:stretch>
            <a:fillRect/>
          </a:stretch>
        </p:blipFill>
        <p:spPr bwMode="auto">
          <a:xfrm>
            <a:off x="804863" y="1506538"/>
            <a:ext cx="2173287" cy="3049587"/>
          </a:xfrm>
          <a:prstGeom prst="rect">
            <a:avLst/>
          </a:prstGeom>
          <a:noFill/>
          <a:ln w="9525">
            <a:noFill/>
            <a:miter lim="800000"/>
            <a:headEnd/>
            <a:tailEnd/>
          </a:ln>
        </p:spPr>
      </p:pic>
      <p:pic>
        <p:nvPicPr>
          <p:cNvPr id="4" name="Picture 3"/>
          <p:cNvPicPr>
            <a:picLocks noChangeAspect="1"/>
          </p:cNvPicPr>
          <p:nvPr/>
        </p:nvPicPr>
        <p:blipFill>
          <a:blip r:embed="rId3" cstate="print"/>
          <a:srcRect l="6059" t="1884" r="50980"/>
          <a:stretch>
            <a:fillRect/>
          </a:stretch>
        </p:blipFill>
        <p:spPr bwMode="auto">
          <a:xfrm>
            <a:off x="4621213" y="1519238"/>
            <a:ext cx="2173287" cy="2978150"/>
          </a:xfrm>
          <a:prstGeom prst="rect">
            <a:avLst/>
          </a:prstGeom>
          <a:noFill/>
          <a:ln w="9525">
            <a:noFill/>
            <a:miter lim="800000"/>
            <a:headEnd/>
            <a:tailEnd/>
          </a:ln>
        </p:spPr>
      </p:pic>
      <p:sp>
        <p:nvSpPr>
          <p:cNvPr id="5" name="Rectangle 4"/>
          <p:cNvSpPr>
            <a:spLocks/>
          </p:cNvSpPr>
          <p:nvPr/>
        </p:nvSpPr>
        <p:spPr bwMode="auto">
          <a:xfrm>
            <a:off x="3028950" y="1435100"/>
            <a:ext cx="1543050" cy="1771650"/>
          </a:xfrm>
          <a:prstGeom prst="rect">
            <a:avLst/>
          </a:prstGeom>
          <a:noFill/>
          <a:ln w="9525">
            <a:noFill/>
            <a:miter lim="800000"/>
            <a:headEnd/>
            <a:tailEnd/>
          </a:ln>
        </p:spPr>
        <p:txBody>
          <a:bodyPr lIns="108000" tIns="0" rIns="108000" bIns="108000" anchor="ctr">
            <a:spAutoFit/>
          </a:bodyPr>
          <a:lstStyle/>
          <a:p>
            <a:pPr eaLnBrk="1" hangingPunct="1"/>
            <a:r>
              <a:rPr lang="en-GB" altLang="en-US">
                <a:ea typeface="Sassoon Infant Rg" pitchFamily="50" charset="0"/>
                <a:cs typeface="Sassoon Infant Rg" pitchFamily="50" charset="0"/>
              </a:rPr>
              <a:t>Thousands of people do not live in safe or warm places.</a:t>
            </a:r>
          </a:p>
        </p:txBody>
      </p:sp>
      <p:sp>
        <p:nvSpPr>
          <p:cNvPr id="6" name="Rectangle 5"/>
          <p:cNvSpPr>
            <a:spLocks/>
          </p:cNvSpPr>
          <p:nvPr/>
        </p:nvSpPr>
        <p:spPr bwMode="auto">
          <a:xfrm>
            <a:off x="6845300" y="1435100"/>
            <a:ext cx="1543050" cy="2325688"/>
          </a:xfrm>
          <a:prstGeom prst="rect">
            <a:avLst/>
          </a:prstGeom>
          <a:noFill/>
          <a:ln w="9525">
            <a:noFill/>
            <a:miter lim="800000"/>
            <a:headEnd/>
            <a:tailEnd/>
          </a:ln>
        </p:spPr>
        <p:txBody>
          <a:bodyPr lIns="108000" tIns="0" rIns="108000" bIns="108000" anchor="ctr">
            <a:spAutoFit/>
          </a:bodyPr>
          <a:lstStyle/>
          <a:p>
            <a:pPr eaLnBrk="1" hangingPunct="1"/>
            <a:r>
              <a:rPr lang="en-GB" altLang="en-US">
                <a:ea typeface="Sassoon Infant Rg" pitchFamily="50" charset="0"/>
                <a:cs typeface="Sassoon Infant Rg" pitchFamily="50" charset="0"/>
              </a:rPr>
              <a:t>Thousands of children have to work very hard and cannot go to school to learn new things.</a:t>
            </a:r>
          </a:p>
        </p:txBody>
      </p:sp>
      <p:sp>
        <p:nvSpPr>
          <p:cNvPr id="7" name="Freeform: Shape 6">
            <a:hlinkClick r:id="" action="ppaction://hlinkshowjump?jump=previousslide"/>
          </p:cNvPr>
          <p:cNvSpPr/>
          <p:nvPr/>
        </p:nvSpPr>
        <p:spPr>
          <a:xfrm>
            <a:off x="544513" y="4625975"/>
            <a:ext cx="403225" cy="404813"/>
          </a:xfrm>
          <a:custGeom>
            <a:avLst/>
            <a:gdLst>
              <a:gd name="connsiteX0" fmla="*/ 174170 w 404198"/>
              <a:gd name="connsiteY0" fmla="*/ 108579 h 404198"/>
              <a:gd name="connsiteX1" fmla="*/ 80652 w 404198"/>
              <a:gd name="connsiteY1" fmla="*/ 202098 h 404198"/>
              <a:gd name="connsiteX2" fmla="*/ 174170 w 404198"/>
              <a:gd name="connsiteY2" fmla="*/ 295616 h 404198"/>
              <a:gd name="connsiteX3" fmla="*/ 174170 w 404198"/>
              <a:gd name="connsiteY3" fmla="*/ 248857 h 404198"/>
              <a:gd name="connsiteX4" fmla="*/ 319707 w 404198"/>
              <a:gd name="connsiteY4" fmla="*/ 248857 h 404198"/>
              <a:gd name="connsiteX5" fmla="*/ 319707 w 404198"/>
              <a:gd name="connsiteY5" fmla="*/ 155338 h 404198"/>
              <a:gd name="connsiteX6" fmla="*/ 174170 w 404198"/>
              <a:gd name="connsiteY6" fmla="*/ 155338 h 404198"/>
              <a:gd name="connsiteX7" fmla="*/ 202099 w 404198"/>
              <a:gd name="connsiteY7" fmla="*/ 0 h 404198"/>
              <a:gd name="connsiteX8" fmla="*/ 404198 w 404198"/>
              <a:gd name="connsiteY8" fmla="*/ 202099 h 404198"/>
              <a:gd name="connsiteX9" fmla="*/ 202099 w 404198"/>
              <a:gd name="connsiteY9" fmla="*/ 404198 h 404198"/>
              <a:gd name="connsiteX10" fmla="*/ 0 w 404198"/>
              <a:gd name="connsiteY10" fmla="*/ 202099 h 404198"/>
              <a:gd name="connsiteX11" fmla="*/ 202099 w 404198"/>
              <a:gd name="connsiteY11" fmla="*/ 0 h 40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4198" h="404198">
                <a:moveTo>
                  <a:pt x="174170" y="108579"/>
                </a:moveTo>
                <a:lnTo>
                  <a:pt x="80652" y="202098"/>
                </a:lnTo>
                <a:lnTo>
                  <a:pt x="174170" y="295616"/>
                </a:lnTo>
                <a:lnTo>
                  <a:pt x="174170" y="248857"/>
                </a:lnTo>
                <a:lnTo>
                  <a:pt x="319707" y="248857"/>
                </a:lnTo>
                <a:lnTo>
                  <a:pt x="319707" y="155338"/>
                </a:lnTo>
                <a:lnTo>
                  <a:pt x="174170" y="155338"/>
                </a:lnTo>
                <a:close/>
                <a:moveTo>
                  <a:pt x="202099" y="0"/>
                </a:moveTo>
                <a:cubicBezTo>
                  <a:pt x="313715" y="0"/>
                  <a:pt x="404198" y="90483"/>
                  <a:pt x="404198" y="202099"/>
                </a:cubicBezTo>
                <a:cubicBezTo>
                  <a:pt x="404198" y="313715"/>
                  <a:pt x="313715" y="404198"/>
                  <a:pt x="202099" y="404198"/>
                </a:cubicBezTo>
                <a:cubicBezTo>
                  <a:pt x="90483" y="404198"/>
                  <a:pt x="0" y="313715"/>
                  <a:pt x="0" y="202099"/>
                </a:cubicBezTo>
                <a:cubicBezTo>
                  <a:pt x="0" y="90483"/>
                  <a:pt x="90483" y="0"/>
                  <a:pt x="202099" y="0"/>
                </a:cubicBezTo>
                <a:close/>
              </a:path>
            </a:pathLst>
          </a:cu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Rectangle 7"/>
          <p:cNvSpPr>
            <a:spLocks/>
          </p:cNvSpPr>
          <p:nvPr/>
        </p:nvSpPr>
        <p:spPr bwMode="auto">
          <a:xfrm>
            <a:off x="763588" y="5597525"/>
            <a:ext cx="7624762" cy="495300"/>
          </a:xfrm>
          <a:prstGeom prst="rect">
            <a:avLst/>
          </a:prstGeom>
          <a:noFill/>
          <a:ln w="9525">
            <a:noFill/>
            <a:miter lim="800000"/>
            <a:headEnd/>
            <a:tailEnd/>
          </a:ln>
        </p:spPr>
        <p:txBody>
          <a:bodyPr lIns="108000" tIns="108000" rIns="108000" bIns="108000" anchor="ctr">
            <a:spAutoFit/>
          </a:bodyPr>
          <a:lstStyle/>
          <a:p>
            <a:pPr eaLnBrk="1" hangingPunct="1"/>
            <a:r>
              <a:rPr lang="en-GB" altLang="en-US">
                <a:ea typeface="Sassoon Infant Rg" pitchFamily="50" charset="0"/>
                <a:cs typeface="Sassoon Infant Rg" pitchFamily="50" charset="0"/>
              </a:rPr>
              <a:t>Over half the number of people living in the world, live in poverty.</a:t>
            </a:r>
          </a:p>
        </p:txBody>
      </p:sp>
      <p:grpSp>
        <p:nvGrpSpPr>
          <p:cNvPr id="9" name="Group 8"/>
          <p:cNvGrpSpPr>
            <a:grpSpLocks/>
          </p:cNvGrpSpPr>
          <p:nvPr/>
        </p:nvGrpSpPr>
        <p:grpSpPr bwMode="auto">
          <a:xfrm>
            <a:off x="757238" y="4395788"/>
            <a:ext cx="7631112" cy="1228725"/>
            <a:chOff x="757243" y="4112415"/>
            <a:chExt cx="7631107" cy="1228668"/>
          </a:xfrm>
        </p:grpSpPr>
        <p:sp>
          <p:nvSpPr>
            <p:cNvPr id="12301" name="Rectangle: Rounded Corners 9"/>
            <p:cNvSpPr>
              <a:spLocks/>
            </p:cNvSpPr>
            <p:nvPr/>
          </p:nvSpPr>
          <p:spPr bwMode="auto">
            <a:xfrm>
              <a:off x="757243" y="4793304"/>
              <a:ext cx="7631107" cy="547779"/>
            </a:xfrm>
            <a:prstGeom prst="roundRect">
              <a:avLst>
                <a:gd name="adj" fmla="val 16667"/>
              </a:avLst>
            </a:prstGeom>
            <a:solidFill>
              <a:srgbClr val="91C8E6"/>
            </a:solidFill>
            <a:ln w="9525">
              <a:noFill/>
              <a:round/>
              <a:headEnd/>
              <a:tailEnd/>
            </a:ln>
          </p:spPr>
          <p:txBody>
            <a:bodyPr lIns="108000" tIns="108000" rIns="108000" bIns="108000" anchor="ctr">
              <a:spAutoFit/>
            </a:bodyPr>
            <a:lstStyle/>
            <a:p>
              <a:pPr eaLnBrk="1" hangingPunct="1"/>
              <a:r>
                <a:rPr lang="en-GB" altLang="en-US" b="1">
                  <a:ea typeface="Sassoon Infant Rg" pitchFamily="50" charset="0"/>
                  <a:cs typeface="Sassoon Infant Rg" pitchFamily="50" charset="0"/>
                </a:rPr>
                <a:t>Did you know…?</a:t>
              </a:r>
            </a:p>
          </p:txBody>
        </p:sp>
        <p:pic>
          <p:nvPicPr>
            <p:cNvPr id="12302" name="Picture 10"/>
            <p:cNvPicPr>
              <a:picLocks noChangeAspect="1"/>
            </p:cNvPicPr>
            <p:nvPr/>
          </p:nvPicPr>
          <p:blipFill>
            <a:blip r:embed="rId4" cstate="print"/>
            <a:srcRect b="43826"/>
            <a:stretch>
              <a:fillRect/>
            </a:stretch>
          </p:blipFill>
          <p:spPr bwMode="auto">
            <a:xfrm>
              <a:off x="7524568" y="4112415"/>
              <a:ext cx="772077" cy="1227499"/>
            </a:xfrm>
            <a:prstGeom prst="rect">
              <a:avLst/>
            </a:prstGeom>
            <a:noFill/>
            <a:ln w="9525">
              <a:noFill/>
              <a:miter lim="800000"/>
              <a:headEnd/>
              <a:tailEnd/>
            </a:ln>
          </p:spPr>
        </p:pic>
      </p:grpSp>
      <p:sp>
        <p:nvSpPr>
          <p:cNvPr id="12" name="Rectangle: Rounded Corners 11"/>
          <p:cNvSpPr/>
          <p:nvPr/>
        </p:nvSpPr>
        <p:spPr>
          <a:xfrm>
            <a:off x="804863" y="1473200"/>
            <a:ext cx="2173287" cy="3032125"/>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sp>
        <p:nvSpPr>
          <p:cNvPr id="13" name="Rectangle: Rounded Corners 12"/>
          <p:cNvSpPr/>
          <p:nvPr/>
        </p:nvSpPr>
        <p:spPr>
          <a:xfrm>
            <a:off x="4621213" y="1473200"/>
            <a:ext cx="2173287" cy="3032125"/>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sp>
        <p:nvSpPr>
          <p:cNvPr id="12300" name="TextBox 21"/>
          <p:cNvSpPr txBox="1">
            <a:spLocks noChangeArrowheads="1"/>
          </p:cNvSpPr>
          <p:nvPr/>
        </p:nvSpPr>
        <p:spPr bwMode="auto">
          <a:xfrm>
            <a:off x="2763838" y="6245225"/>
            <a:ext cx="3616325" cy="93663"/>
          </a:xfrm>
          <a:prstGeom prst="rect">
            <a:avLst/>
          </a:prstGeom>
          <a:noFill/>
          <a:ln w="9525">
            <a:noFill/>
            <a:miter lim="800000"/>
            <a:headEnd/>
            <a:tailEnd/>
          </a:ln>
        </p:spPr>
        <p:txBody>
          <a:bodyPr lIns="0" tIns="0" rIns="0" bIns="0" anchor="ctr" anchorCtr="1"/>
          <a:lstStyle/>
          <a:p>
            <a:pPr algn="ctr" eaLnBrk="1" hangingPunct="1">
              <a:buFont typeface="Arial" charset="0"/>
              <a:buNone/>
            </a:pPr>
            <a:r>
              <a:rPr lang="en-GB" altLang="en-US" sz="500">
                <a:latin typeface="Arial" charset="0"/>
                <a:ea typeface="Tuffy" pitchFamily="34" charset="0"/>
                <a:cs typeface="Arial" charset="0"/>
              </a:rPr>
              <a:t>Photo courtesy of Adam Jones, FMSC, ptwo and unicefiran (@flickr.com) - granted under creative commons licence – attribution</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childTnLst>
        </p:cTn>
      </p:par>
    </p:tnLst>
    <p:bldLst>
      <p:bldP spid="5" grpId="0"/>
      <p:bldP spid="6" grpId="0"/>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479425"/>
            <a:ext cx="8220075" cy="993775"/>
          </a:xfrm>
        </p:spPr>
        <p:txBody>
          <a:bodyPr/>
          <a:lstStyle/>
          <a:p>
            <a:pPr eaLnBrk="1" hangingPunct="1"/>
            <a:r>
              <a:rPr lang="en-GB" altLang="en-US" smtClean="0"/>
              <a:t>What Poverty Means</a:t>
            </a:r>
          </a:p>
        </p:txBody>
      </p:sp>
      <p:sp>
        <p:nvSpPr>
          <p:cNvPr id="13315" name="Rectangle 2"/>
          <p:cNvSpPr>
            <a:spLocks/>
          </p:cNvSpPr>
          <p:nvPr/>
        </p:nvSpPr>
        <p:spPr bwMode="auto">
          <a:xfrm>
            <a:off x="755650" y="1473200"/>
            <a:ext cx="7632700" cy="495300"/>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a:ea typeface="Sassoon Infant Rg" pitchFamily="50" charset="0"/>
                <a:cs typeface="Sassoon Infant Rg" pitchFamily="50" charset="0"/>
              </a:rPr>
              <a:t>Poverty means not having your basic needs met. It means not having:</a:t>
            </a:r>
          </a:p>
        </p:txBody>
      </p:sp>
      <p:sp>
        <p:nvSpPr>
          <p:cNvPr id="4" name="Rectangle 3"/>
          <p:cNvSpPr>
            <a:spLocks/>
          </p:cNvSpPr>
          <p:nvPr/>
        </p:nvSpPr>
        <p:spPr bwMode="auto">
          <a:xfrm>
            <a:off x="715963" y="3546475"/>
            <a:ext cx="1539875" cy="493713"/>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a:ea typeface="Sassoon Infant Rg" pitchFamily="50" charset="0"/>
                <a:cs typeface="Sassoon Infant Rg" pitchFamily="50" charset="0"/>
              </a:rPr>
              <a:t>Good health</a:t>
            </a:r>
          </a:p>
        </p:txBody>
      </p:sp>
      <p:sp>
        <p:nvSpPr>
          <p:cNvPr id="5" name="Rectangle 4"/>
          <p:cNvSpPr>
            <a:spLocks/>
          </p:cNvSpPr>
          <p:nvPr/>
        </p:nvSpPr>
        <p:spPr bwMode="auto">
          <a:xfrm>
            <a:off x="2309813" y="3543300"/>
            <a:ext cx="1438275" cy="1049338"/>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a:ea typeface="Sassoon Infant Rg" pitchFamily="50" charset="0"/>
                <a:cs typeface="Sassoon Infant Rg" pitchFamily="50" charset="0"/>
              </a:rPr>
              <a:t>Regular, nutritious food</a:t>
            </a:r>
          </a:p>
        </p:txBody>
      </p:sp>
      <p:sp>
        <p:nvSpPr>
          <p:cNvPr id="6" name="Rectangle 5"/>
          <p:cNvSpPr>
            <a:spLocks/>
          </p:cNvSpPr>
          <p:nvPr/>
        </p:nvSpPr>
        <p:spPr bwMode="auto">
          <a:xfrm>
            <a:off x="3859213" y="3546475"/>
            <a:ext cx="1436687" cy="1049338"/>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a:ea typeface="Sassoon Infant Rg" pitchFamily="50" charset="0"/>
                <a:cs typeface="Sassoon Infant Rg" pitchFamily="50" charset="0"/>
              </a:rPr>
              <a:t>Having a safe place to live</a:t>
            </a:r>
          </a:p>
        </p:txBody>
      </p:sp>
      <p:sp>
        <p:nvSpPr>
          <p:cNvPr id="7" name="Rectangle 6"/>
          <p:cNvSpPr>
            <a:spLocks/>
          </p:cNvSpPr>
          <p:nvPr/>
        </p:nvSpPr>
        <p:spPr bwMode="auto">
          <a:xfrm>
            <a:off x="5403850" y="3543300"/>
            <a:ext cx="1438275" cy="771525"/>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a:ea typeface="Sassoon Infant Rg" pitchFamily="50" charset="0"/>
                <a:cs typeface="Sassoon Infant Rg" pitchFamily="50" charset="0"/>
              </a:rPr>
              <a:t>Having an education</a:t>
            </a:r>
          </a:p>
        </p:txBody>
      </p:sp>
      <p:sp>
        <p:nvSpPr>
          <p:cNvPr id="8" name="Rectangle 7"/>
          <p:cNvSpPr>
            <a:spLocks/>
          </p:cNvSpPr>
          <p:nvPr/>
        </p:nvSpPr>
        <p:spPr bwMode="auto">
          <a:xfrm>
            <a:off x="6896100" y="3544888"/>
            <a:ext cx="1543050" cy="495300"/>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a:ea typeface="Sassoon Infant Rg" pitchFamily="50" charset="0"/>
                <a:cs typeface="Sassoon Infant Rg" pitchFamily="50" charset="0"/>
              </a:rPr>
              <a:t>Having a job</a:t>
            </a:r>
          </a:p>
        </p:txBody>
      </p:sp>
      <p:sp>
        <p:nvSpPr>
          <p:cNvPr id="9" name="Rectangle 8"/>
          <p:cNvSpPr>
            <a:spLocks/>
          </p:cNvSpPr>
          <p:nvPr/>
        </p:nvSpPr>
        <p:spPr bwMode="auto">
          <a:xfrm>
            <a:off x="763588" y="5314950"/>
            <a:ext cx="7624762" cy="771525"/>
          </a:xfrm>
          <a:prstGeom prst="rect">
            <a:avLst/>
          </a:prstGeom>
          <a:noFill/>
          <a:ln w="9525">
            <a:noFill/>
            <a:miter lim="800000"/>
            <a:headEnd/>
            <a:tailEnd/>
          </a:ln>
        </p:spPr>
        <p:txBody>
          <a:bodyPr lIns="108000" tIns="108000" rIns="108000" bIns="108000" anchor="ctr">
            <a:spAutoFit/>
          </a:bodyPr>
          <a:lstStyle/>
          <a:p>
            <a:pPr eaLnBrk="1" hangingPunct="1"/>
            <a:r>
              <a:rPr lang="en-GB" altLang="en-US">
                <a:ea typeface="Sassoon Infant Rg" pitchFamily="50" charset="0"/>
                <a:cs typeface="Sassoon Infant Rg" pitchFamily="50" charset="0"/>
              </a:rPr>
              <a:t>Talk to the person next to you and decide which are the top three most important things everyone should have to be able to live well.</a:t>
            </a:r>
          </a:p>
        </p:txBody>
      </p:sp>
      <p:grpSp>
        <p:nvGrpSpPr>
          <p:cNvPr id="10" name="Group 9"/>
          <p:cNvGrpSpPr>
            <a:grpSpLocks/>
          </p:cNvGrpSpPr>
          <p:nvPr/>
        </p:nvGrpSpPr>
        <p:grpSpPr bwMode="auto">
          <a:xfrm>
            <a:off x="762000" y="1939925"/>
            <a:ext cx="1441450" cy="1603375"/>
            <a:chOff x="762473" y="1939725"/>
            <a:chExt cx="1440798" cy="1603249"/>
          </a:xfrm>
        </p:grpSpPr>
        <p:sp>
          <p:nvSpPr>
            <p:cNvPr id="11" name="Oval 10"/>
            <p:cNvSpPr/>
            <p:nvPr/>
          </p:nvSpPr>
          <p:spPr>
            <a:xfrm>
              <a:off x="762473" y="2093701"/>
              <a:ext cx="1440798" cy="1441337"/>
            </a:xfrm>
            <a:prstGeom prst="ellipse">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2" name="Picture 11"/>
            <p:cNvPicPr>
              <a:picLocks noChangeAspect="1"/>
            </p:cNvPicPr>
            <p:nvPr/>
          </p:nvPicPr>
          <p:blipFill>
            <a:blip r:embed="rId2" cstate="print">
              <a:extLst>
                <a:ext uri="{28A0092B-C50C-407E-A947-70E740481C1C}">
                  <a14:useLocalDpi xmlns:a14="http://schemas.microsoft.com/office/drawing/2010/main" xmlns="" val="0"/>
                </a:ext>
              </a:extLst>
            </a:blip>
            <a:srcRect t="5830" b="39678"/>
            <a:stretch>
              <a:fillRect/>
            </a:stretch>
          </p:blipFill>
          <p:spPr>
            <a:xfrm>
              <a:off x="821916" y="2102176"/>
              <a:ext cx="1319665" cy="1440798"/>
            </a:xfrm>
            <a:custGeom>
              <a:avLst/>
              <a:gdLst>
                <a:gd name="connsiteX0" fmla="*/ 662522 w 1319665"/>
                <a:gd name="connsiteY0" fmla="*/ 0 h 1440798"/>
                <a:gd name="connsiteX1" fmla="*/ 1259888 w 1319665"/>
                <a:gd name="connsiteY1" fmla="*/ 317617 h 1440798"/>
                <a:gd name="connsiteX2" fmla="*/ 1319665 w 1319665"/>
                <a:gd name="connsiteY2" fmla="*/ 427748 h 1440798"/>
                <a:gd name="connsiteX3" fmla="*/ 1319665 w 1319665"/>
                <a:gd name="connsiteY3" fmla="*/ 1013050 h 1440798"/>
                <a:gd name="connsiteX4" fmla="*/ 1259888 w 1319665"/>
                <a:gd name="connsiteY4" fmla="*/ 1123181 h 1440798"/>
                <a:gd name="connsiteX5" fmla="*/ 662522 w 1319665"/>
                <a:gd name="connsiteY5" fmla="*/ 1440798 h 1440798"/>
                <a:gd name="connsiteX6" fmla="*/ 65156 w 1319665"/>
                <a:gd name="connsiteY6" fmla="*/ 1123181 h 1440798"/>
                <a:gd name="connsiteX7" fmla="*/ 0 w 1319665"/>
                <a:gd name="connsiteY7" fmla="*/ 1003140 h 1440798"/>
                <a:gd name="connsiteX8" fmla="*/ 0 w 1319665"/>
                <a:gd name="connsiteY8" fmla="*/ 437658 h 1440798"/>
                <a:gd name="connsiteX9" fmla="*/ 65156 w 1319665"/>
                <a:gd name="connsiteY9" fmla="*/ 317617 h 1440798"/>
                <a:gd name="connsiteX10" fmla="*/ 662522 w 1319665"/>
                <a:gd name="connsiteY10" fmla="*/ 0 h 144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9665" h="1440798">
                  <a:moveTo>
                    <a:pt x="662522" y="0"/>
                  </a:moveTo>
                  <a:cubicBezTo>
                    <a:pt x="911188" y="0"/>
                    <a:pt x="1130427" y="125990"/>
                    <a:pt x="1259888" y="317617"/>
                  </a:cubicBezTo>
                  <a:lnTo>
                    <a:pt x="1319665" y="427748"/>
                  </a:lnTo>
                  <a:lnTo>
                    <a:pt x="1319665" y="1013050"/>
                  </a:lnTo>
                  <a:lnTo>
                    <a:pt x="1259888" y="1123181"/>
                  </a:lnTo>
                  <a:cubicBezTo>
                    <a:pt x="1130427" y="1314808"/>
                    <a:pt x="911188" y="1440798"/>
                    <a:pt x="662522" y="1440798"/>
                  </a:cubicBezTo>
                  <a:cubicBezTo>
                    <a:pt x="413856" y="1440798"/>
                    <a:pt x="194617" y="1314808"/>
                    <a:pt x="65156" y="1123181"/>
                  </a:cubicBezTo>
                  <a:lnTo>
                    <a:pt x="0" y="1003140"/>
                  </a:lnTo>
                  <a:lnTo>
                    <a:pt x="0" y="437658"/>
                  </a:lnTo>
                  <a:lnTo>
                    <a:pt x="65156" y="317617"/>
                  </a:lnTo>
                  <a:cubicBezTo>
                    <a:pt x="194617" y="125990"/>
                    <a:pt x="413856" y="0"/>
                    <a:pt x="662522" y="0"/>
                  </a:cubicBezTo>
                  <a:close/>
                </a:path>
              </a:pathLst>
            </a:custGeom>
          </p:spPr>
        </p:pic>
        <p:pic>
          <p:nvPicPr>
            <p:cNvPr id="13344" name="Picture 12"/>
            <p:cNvPicPr>
              <a:picLocks noChangeAspect="1"/>
            </p:cNvPicPr>
            <p:nvPr/>
          </p:nvPicPr>
          <p:blipFill>
            <a:blip r:embed="rId2" cstate="print"/>
            <a:srcRect r="9019" b="47720"/>
            <a:stretch>
              <a:fillRect/>
            </a:stretch>
          </p:blipFill>
          <p:spPr bwMode="auto">
            <a:xfrm>
              <a:off x="820351" y="1939725"/>
              <a:ext cx="1200644" cy="1382316"/>
            </a:xfrm>
            <a:prstGeom prst="rect">
              <a:avLst/>
            </a:prstGeom>
            <a:noFill/>
            <a:ln w="9525">
              <a:noFill/>
              <a:miter lim="800000"/>
              <a:headEnd/>
              <a:tailEnd/>
            </a:ln>
          </p:spPr>
        </p:pic>
      </p:grpSp>
      <p:grpSp>
        <p:nvGrpSpPr>
          <p:cNvPr id="14" name="Group 13"/>
          <p:cNvGrpSpPr>
            <a:grpSpLocks/>
          </p:cNvGrpSpPr>
          <p:nvPr/>
        </p:nvGrpSpPr>
        <p:grpSpPr bwMode="auto">
          <a:xfrm>
            <a:off x="2309813" y="2100263"/>
            <a:ext cx="1441450" cy="1441450"/>
            <a:chOff x="2309917" y="2100699"/>
            <a:chExt cx="1440798" cy="1440798"/>
          </a:xfrm>
        </p:grpSpPr>
        <p:sp>
          <p:nvSpPr>
            <p:cNvPr id="15" name="Oval 14"/>
            <p:cNvSpPr/>
            <p:nvPr/>
          </p:nvSpPr>
          <p:spPr>
            <a:xfrm>
              <a:off x="2309917" y="2100699"/>
              <a:ext cx="1440798" cy="1440798"/>
            </a:xfrm>
            <a:prstGeom prst="ellipse">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6" name="Picture 15"/>
            <p:cNvPicPr>
              <a:picLocks noChangeAspect="1"/>
            </p:cNvPicPr>
            <p:nvPr/>
          </p:nvPicPr>
          <p:blipFill>
            <a:blip r:embed="rId3" cstate="print">
              <a:extLst>
                <a:ext uri="{28A0092B-C50C-407E-A947-70E740481C1C}">
                  <a14:useLocalDpi xmlns:a14="http://schemas.microsoft.com/office/drawing/2010/main" xmlns="" val="0"/>
                </a:ext>
              </a:extLst>
            </a:blip>
            <a:srcRect r="12805"/>
            <a:stretch>
              <a:fillRect/>
            </a:stretch>
          </p:blipFill>
          <p:spPr>
            <a:xfrm>
              <a:off x="2371607" y="2360314"/>
              <a:ext cx="1379108" cy="924523"/>
            </a:xfrm>
            <a:custGeom>
              <a:avLst/>
              <a:gdLst>
                <a:gd name="connsiteX0" fmla="*/ 110418 w 1379108"/>
                <a:gd name="connsiteY0" fmla="*/ 0 h 924523"/>
                <a:gd name="connsiteX1" fmla="*/ 1207000 w 1379108"/>
                <a:gd name="connsiteY1" fmla="*/ 0 h 924523"/>
                <a:gd name="connsiteX2" fmla="*/ 1256075 w 1379108"/>
                <a:gd name="connsiteY2" fmla="*/ 59479 h 924523"/>
                <a:gd name="connsiteX3" fmla="*/ 1379108 w 1379108"/>
                <a:gd name="connsiteY3" fmla="*/ 462261 h 924523"/>
                <a:gd name="connsiteX4" fmla="*/ 1256075 w 1379108"/>
                <a:gd name="connsiteY4" fmla="*/ 865043 h 924523"/>
                <a:gd name="connsiteX5" fmla="*/ 1206999 w 1379108"/>
                <a:gd name="connsiteY5" fmla="*/ 924523 h 924523"/>
                <a:gd name="connsiteX6" fmla="*/ 110419 w 1379108"/>
                <a:gd name="connsiteY6" fmla="*/ 924523 h 924523"/>
                <a:gd name="connsiteX7" fmla="*/ 61343 w 1379108"/>
                <a:gd name="connsiteY7" fmla="*/ 865043 h 924523"/>
                <a:gd name="connsiteX8" fmla="*/ 0 w 1379108"/>
                <a:gd name="connsiteY8" fmla="*/ 752027 h 924523"/>
                <a:gd name="connsiteX9" fmla="*/ 0 w 1379108"/>
                <a:gd name="connsiteY9" fmla="*/ 172495 h 924523"/>
                <a:gd name="connsiteX10" fmla="*/ 61343 w 1379108"/>
                <a:gd name="connsiteY10" fmla="*/ 59479 h 924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108" h="924523">
                  <a:moveTo>
                    <a:pt x="110418" y="0"/>
                  </a:moveTo>
                  <a:lnTo>
                    <a:pt x="1207000" y="0"/>
                  </a:lnTo>
                  <a:lnTo>
                    <a:pt x="1256075" y="59479"/>
                  </a:lnTo>
                  <a:cubicBezTo>
                    <a:pt x="1333752" y="174456"/>
                    <a:pt x="1379108" y="313062"/>
                    <a:pt x="1379108" y="462261"/>
                  </a:cubicBezTo>
                  <a:cubicBezTo>
                    <a:pt x="1379108" y="611460"/>
                    <a:pt x="1333752" y="750066"/>
                    <a:pt x="1256075" y="865043"/>
                  </a:cubicBezTo>
                  <a:lnTo>
                    <a:pt x="1206999" y="924523"/>
                  </a:lnTo>
                  <a:lnTo>
                    <a:pt x="110419" y="924523"/>
                  </a:lnTo>
                  <a:lnTo>
                    <a:pt x="61343" y="865043"/>
                  </a:lnTo>
                  <a:lnTo>
                    <a:pt x="0" y="752027"/>
                  </a:lnTo>
                  <a:lnTo>
                    <a:pt x="0" y="172495"/>
                  </a:lnTo>
                  <a:lnTo>
                    <a:pt x="61343" y="59479"/>
                  </a:lnTo>
                  <a:close/>
                </a:path>
              </a:pathLst>
            </a:custGeom>
          </p:spPr>
        </p:pic>
        <p:pic>
          <p:nvPicPr>
            <p:cNvPr id="13341" name="Picture 16"/>
            <p:cNvPicPr>
              <a:picLocks noChangeAspect="1"/>
            </p:cNvPicPr>
            <p:nvPr/>
          </p:nvPicPr>
          <p:blipFill>
            <a:blip r:embed="rId3" cstate="print"/>
            <a:srcRect r="17786" b="25471"/>
            <a:stretch>
              <a:fillRect/>
            </a:stretch>
          </p:blipFill>
          <p:spPr bwMode="auto">
            <a:xfrm>
              <a:off x="2371607" y="2358837"/>
              <a:ext cx="1300347" cy="689029"/>
            </a:xfrm>
            <a:prstGeom prst="rect">
              <a:avLst/>
            </a:prstGeom>
            <a:noFill/>
            <a:ln w="9525">
              <a:noFill/>
              <a:miter lim="800000"/>
              <a:headEnd/>
              <a:tailEnd/>
            </a:ln>
          </p:spPr>
        </p:pic>
      </p:grpSp>
      <p:grpSp>
        <p:nvGrpSpPr>
          <p:cNvPr id="18" name="Group 17"/>
          <p:cNvGrpSpPr>
            <a:grpSpLocks/>
          </p:cNvGrpSpPr>
          <p:nvPr/>
        </p:nvGrpSpPr>
        <p:grpSpPr bwMode="auto">
          <a:xfrm>
            <a:off x="3856038" y="1987550"/>
            <a:ext cx="1439862" cy="1555750"/>
            <a:chOff x="3855796" y="1987201"/>
            <a:chExt cx="1440798" cy="1555773"/>
          </a:xfrm>
        </p:grpSpPr>
        <p:sp>
          <p:nvSpPr>
            <p:cNvPr id="19" name="Oval 18"/>
            <p:cNvSpPr/>
            <p:nvPr/>
          </p:nvSpPr>
          <p:spPr>
            <a:xfrm>
              <a:off x="3855796" y="2101503"/>
              <a:ext cx="1440798" cy="1441471"/>
            </a:xfrm>
            <a:prstGeom prst="ellipse">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0" name="Picture 19"/>
            <p:cNvPicPr>
              <a:picLocks noChangeAspect="1"/>
            </p:cNvPicPr>
            <p:nvPr/>
          </p:nvPicPr>
          <p:blipFill>
            <a:blip r:embed="rId4" cstate="print">
              <a:extLst>
                <a:ext uri="{28A0092B-C50C-407E-A947-70E740481C1C}">
                  <a14:useLocalDpi xmlns:a14="http://schemas.microsoft.com/office/drawing/2010/main" xmlns="" val="0"/>
                </a:ext>
              </a:extLst>
            </a:blip>
            <a:srcRect t="8846"/>
            <a:stretch>
              <a:fillRect/>
            </a:stretch>
          </p:blipFill>
          <p:spPr>
            <a:xfrm>
              <a:off x="3890990" y="2102176"/>
              <a:ext cx="1370405" cy="1184743"/>
            </a:xfrm>
            <a:custGeom>
              <a:avLst/>
              <a:gdLst>
                <a:gd name="connsiteX0" fmla="*/ 685204 w 1370405"/>
                <a:gd name="connsiteY0" fmla="*/ 0 h 1184743"/>
                <a:gd name="connsiteX1" fmla="*/ 1348991 w 1370405"/>
                <a:gd name="connsiteY1" fmla="*/ 439988 h 1184743"/>
                <a:gd name="connsiteX2" fmla="*/ 1370405 w 1370405"/>
                <a:gd name="connsiteY2" fmla="*/ 508974 h 1184743"/>
                <a:gd name="connsiteX3" fmla="*/ 1370405 w 1370405"/>
                <a:gd name="connsiteY3" fmla="*/ 931824 h 1184743"/>
                <a:gd name="connsiteX4" fmla="*/ 1348991 w 1370405"/>
                <a:gd name="connsiteY4" fmla="*/ 1000811 h 1184743"/>
                <a:gd name="connsiteX5" fmla="*/ 1282570 w 1370405"/>
                <a:gd name="connsiteY5" fmla="*/ 1123181 h 1184743"/>
                <a:gd name="connsiteX6" fmla="*/ 1231777 w 1370405"/>
                <a:gd name="connsiteY6" fmla="*/ 1184743 h 1184743"/>
                <a:gd name="connsiteX7" fmla="*/ 138632 w 1370405"/>
                <a:gd name="connsiteY7" fmla="*/ 1184743 h 1184743"/>
                <a:gd name="connsiteX8" fmla="*/ 87838 w 1370405"/>
                <a:gd name="connsiteY8" fmla="*/ 1123181 h 1184743"/>
                <a:gd name="connsiteX9" fmla="*/ 21418 w 1370405"/>
                <a:gd name="connsiteY9" fmla="*/ 1000811 h 1184743"/>
                <a:gd name="connsiteX10" fmla="*/ 0 w 1370405"/>
                <a:gd name="connsiteY10" fmla="*/ 931815 h 1184743"/>
                <a:gd name="connsiteX11" fmla="*/ 0 w 1370405"/>
                <a:gd name="connsiteY11" fmla="*/ 508983 h 1184743"/>
                <a:gd name="connsiteX12" fmla="*/ 21418 w 1370405"/>
                <a:gd name="connsiteY12" fmla="*/ 439988 h 1184743"/>
                <a:gd name="connsiteX13" fmla="*/ 685204 w 1370405"/>
                <a:gd name="connsiteY13" fmla="*/ 0 h 118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0405" h="1184743">
                  <a:moveTo>
                    <a:pt x="685204" y="0"/>
                  </a:moveTo>
                  <a:cubicBezTo>
                    <a:pt x="983603" y="0"/>
                    <a:pt x="1239628" y="181426"/>
                    <a:pt x="1348991" y="439988"/>
                  </a:cubicBezTo>
                  <a:lnTo>
                    <a:pt x="1370405" y="508974"/>
                  </a:lnTo>
                  <a:lnTo>
                    <a:pt x="1370405" y="931824"/>
                  </a:lnTo>
                  <a:lnTo>
                    <a:pt x="1348991" y="1000811"/>
                  </a:lnTo>
                  <a:cubicBezTo>
                    <a:pt x="1330764" y="1043904"/>
                    <a:pt x="1308463" y="1084855"/>
                    <a:pt x="1282570" y="1123181"/>
                  </a:cubicBezTo>
                  <a:lnTo>
                    <a:pt x="1231777" y="1184743"/>
                  </a:lnTo>
                  <a:lnTo>
                    <a:pt x="138632" y="1184743"/>
                  </a:lnTo>
                  <a:lnTo>
                    <a:pt x="87838" y="1123181"/>
                  </a:lnTo>
                  <a:cubicBezTo>
                    <a:pt x="61946" y="1084855"/>
                    <a:pt x="39645" y="1043904"/>
                    <a:pt x="21418" y="1000811"/>
                  </a:cubicBezTo>
                  <a:lnTo>
                    <a:pt x="0" y="931815"/>
                  </a:lnTo>
                  <a:lnTo>
                    <a:pt x="0" y="508983"/>
                  </a:lnTo>
                  <a:lnTo>
                    <a:pt x="21418" y="439988"/>
                  </a:lnTo>
                  <a:cubicBezTo>
                    <a:pt x="130780" y="181426"/>
                    <a:pt x="386806" y="0"/>
                    <a:pt x="685204" y="0"/>
                  </a:cubicBezTo>
                  <a:close/>
                </a:path>
              </a:pathLst>
            </a:custGeom>
          </p:spPr>
        </p:pic>
        <p:pic>
          <p:nvPicPr>
            <p:cNvPr id="13338" name="Picture 20"/>
            <p:cNvPicPr>
              <a:picLocks noChangeAspect="1"/>
            </p:cNvPicPr>
            <p:nvPr/>
          </p:nvPicPr>
          <p:blipFill>
            <a:blip r:embed="rId4" cstate="print"/>
            <a:srcRect b="19119"/>
            <a:stretch>
              <a:fillRect/>
            </a:stretch>
          </p:blipFill>
          <p:spPr bwMode="auto">
            <a:xfrm>
              <a:off x="3890991" y="1987201"/>
              <a:ext cx="1370405" cy="1051216"/>
            </a:xfrm>
            <a:prstGeom prst="rect">
              <a:avLst/>
            </a:prstGeom>
            <a:noFill/>
            <a:ln w="9525">
              <a:noFill/>
              <a:miter lim="800000"/>
              <a:headEnd/>
              <a:tailEnd/>
            </a:ln>
          </p:spPr>
        </p:pic>
      </p:grpSp>
      <p:grpSp>
        <p:nvGrpSpPr>
          <p:cNvPr id="22" name="Group 21"/>
          <p:cNvGrpSpPr>
            <a:grpSpLocks/>
          </p:cNvGrpSpPr>
          <p:nvPr/>
        </p:nvGrpSpPr>
        <p:grpSpPr bwMode="auto">
          <a:xfrm>
            <a:off x="5402263" y="1938338"/>
            <a:ext cx="1439862" cy="1604962"/>
            <a:chOff x="5401673" y="1938476"/>
            <a:chExt cx="1440798" cy="1604498"/>
          </a:xfrm>
        </p:grpSpPr>
        <p:sp>
          <p:nvSpPr>
            <p:cNvPr id="23" name="Oval 22"/>
            <p:cNvSpPr/>
            <p:nvPr/>
          </p:nvSpPr>
          <p:spPr>
            <a:xfrm>
              <a:off x="5401673" y="2101941"/>
              <a:ext cx="1440798" cy="1441033"/>
            </a:xfrm>
            <a:prstGeom prst="ellipse">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4" name="Picture 23"/>
            <p:cNvPicPr>
              <a:picLocks noChangeAspect="1"/>
            </p:cNvPicPr>
            <p:nvPr/>
          </p:nvPicPr>
          <p:blipFill>
            <a:blip r:embed="rId5" cstate="print">
              <a:extLst>
                <a:ext uri="{28A0092B-C50C-407E-A947-70E740481C1C}">
                  <a14:useLocalDpi xmlns:a14="http://schemas.microsoft.com/office/drawing/2010/main" xmlns="" val="0"/>
                </a:ext>
              </a:extLst>
            </a:blip>
            <a:srcRect t="6810" b="33248"/>
            <a:stretch>
              <a:fillRect/>
            </a:stretch>
          </p:blipFill>
          <p:spPr>
            <a:xfrm>
              <a:off x="5699594" y="2102176"/>
              <a:ext cx="1060928" cy="1440798"/>
            </a:xfrm>
            <a:custGeom>
              <a:avLst/>
              <a:gdLst>
                <a:gd name="connsiteX0" fmla="*/ 422478 w 1060928"/>
                <a:gd name="connsiteY0" fmla="*/ 0 h 1440798"/>
                <a:gd name="connsiteX1" fmla="*/ 1019844 w 1060928"/>
                <a:gd name="connsiteY1" fmla="*/ 317617 h 1440798"/>
                <a:gd name="connsiteX2" fmla="*/ 1060928 w 1060928"/>
                <a:gd name="connsiteY2" fmla="*/ 393309 h 1440798"/>
                <a:gd name="connsiteX3" fmla="*/ 1060928 w 1060928"/>
                <a:gd name="connsiteY3" fmla="*/ 1047490 h 1440798"/>
                <a:gd name="connsiteX4" fmla="*/ 1019844 w 1060928"/>
                <a:gd name="connsiteY4" fmla="*/ 1123181 h 1440798"/>
                <a:gd name="connsiteX5" fmla="*/ 422478 w 1060928"/>
                <a:gd name="connsiteY5" fmla="*/ 1440798 h 1440798"/>
                <a:gd name="connsiteX6" fmla="*/ 19697 w 1060928"/>
                <a:gd name="connsiteY6" fmla="*/ 1317765 h 1440798"/>
                <a:gd name="connsiteX7" fmla="*/ 0 w 1060928"/>
                <a:gd name="connsiteY7" fmla="*/ 1301514 h 1440798"/>
                <a:gd name="connsiteX8" fmla="*/ 0 w 1060928"/>
                <a:gd name="connsiteY8" fmla="*/ 139284 h 1440798"/>
                <a:gd name="connsiteX9" fmla="*/ 19697 w 1060928"/>
                <a:gd name="connsiteY9" fmla="*/ 123033 h 1440798"/>
                <a:gd name="connsiteX10" fmla="*/ 422478 w 1060928"/>
                <a:gd name="connsiteY10" fmla="*/ 0 h 144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0928" h="1440798">
                  <a:moveTo>
                    <a:pt x="422478" y="0"/>
                  </a:moveTo>
                  <a:cubicBezTo>
                    <a:pt x="671144" y="0"/>
                    <a:pt x="890383" y="125990"/>
                    <a:pt x="1019844" y="317617"/>
                  </a:cubicBezTo>
                  <a:lnTo>
                    <a:pt x="1060928" y="393309"/>
                  </a:lnTo>
                  <a:lnTo>
                    <a:pt x="1060928" y="1047490"/>
                  </a:lnTo>
                  <a:lnTo>
                    <a:pt x="1019844" y="1123181"/>
                  </a:lnTo>
                  <a:cubicBezTo>
                    <a:pt x="890383" y="1314808"/>
                    <a:pt x="671144" y="1440798"/>
                    <a:pt x="422478" y="1440798"/>
                  </a:cubicBezTo>
                  <a:cubicBezTo>
                    <a:pt x="273279" y="1440798"/>
                    <a:pt x="134673" y="1395442"/>
                    <a:pt x="19697" y="1317765"/>
                  </a:cubicBezTo>
                  <a:lnTo>
                    <a:pt x="0" y="1301514"/>
                  </a:lnTo>
                  <a:lnTo>
                    <a:pt x="0" y="139284"/>
                  </a:lnTo>
                  <a:lnTo>
                    <a:pt x="19697" y="123033"/>
                  </a:lnTo>
                  <a:cubicBezTo>
                    <a:pt x="134673" y="45357"/>
                    <a:pt x="273279" y="0"/>
                    <a:pt x="422478" y="0"/>
                  </a:cubicBezTo>
                  <a:close/>
                </a:path>
              </a:pathLst>
            </a:custGeom>
          </p:spPr>
        </p:pic>
        <p:pic>
          <p:nvPicPr>
            <p:cNvPr id="13335" name="Picture 24"/>
            <p:cNvPicPr>
              <a:picLocks noChangeAspect="1"/>
            </p:cNvPicPr>
            <p:nvPr/>
          </p:nvPicPr>
          <p:blipFill>
            <a:blip r:embed="rId5" cstate="print"/>
            <a:srcRect b="42439"/>
            <a:stretch>
              <a:fillRect/>
            </a:stretch>
          </p:blipFill>
          <p:spPr bwMode="auto">
            <a:xfrm>
              <a:off x="5699594" y="1938476"/>
              <a:ext cx="1060928" cy="1383565"/>
            </a:xfrm>
            <a:prstGeom prst="rect">
              <a:avLst/>
            </a:prstGeom>
            <a:noFill/>
            <a:ln w="9525">
              <a:noFill/>
              <a:miter lim="800000"/>
              <a:headEnd/>
              <a:tailEnd/>
            </a:ln>
          </p:spPr>
        </p:pic>
      </p:grpSp>
      <p:grpSp>
        <p:nvGrpSpPr>
          <p:cNvPr id="26" name="Group 25"/>
          <p:cNvGrpSpPr>
            <a:grpSpLocks/>
          </p:cNvGrpSpPr>
          <p:nvPr/>
        </p:nvGrpSpPr>
        <p:grpSpPr bwMode="auto">
          <a:xfrm>
            <a:off x="6946900" y="1938338"/>
            <a:ext cx="1657350" cy="1604962"/>
            <a:chOff x="6947552" y="1938793"/>
            <a:chExt cx="1656698" cy="1604498"/>
          </a:xfrm>
        </p:grpSpPr>
        <p:sp>
          <p:nvSpPr>
            <p:cNvPr id="27" name="Oval 26"/>
            <p:cNvSpPr/>
            <p:nvPr/>
          </p:nvSpPr>
          <p:spPr>
            <a:xfrm>
              <a:off x="6947552" y="2102258"/>
              <a:ext cx="1440883" cy="1441033"/>
            </a:xfrm>
            <a:prstGeom prst="ellipse">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8" name="Picture 27"/>
            <p:cNvPicPr>
              <a:picLocks noChangeAspect="1"/>
            </p:cNvPicPr>
            <p:nvPr/>
          </p:nvPicPr>
          <p:blipFill>
            <a:blip r:embed="rId6" cstate="print">
              <a:extLst>
                <a:ext uri="{28A0092B-C50C-407E-A947-70E740481C1C}">
                  <a14:useLocalDpi xmlns:a14="http://schemas.microsoft.com/office/drawing/2010/main" xmlns="" val="0"/>
                </a:ext>
              </a:extLst>
            </a:blip>
            <a:srcRect t="5628" r="14723" b="44833"/>
            <a:stretch>
              <a:fillRect/>
            </a:stretch>
          </p:blipFill>
          <p:spPr>
            <a:xfrm>
              <a:off x="7137823" y="2102176"/>
              <a:ext cx="1250527" cy="1440798"/>
            </a:xfrm>
            <a:custGeom>
              <a:avLst/>
              <a:gdLst>
                <a:gd name="connsiteX0" fmla="*/ 530128 w 1250527"/>
                <a:gd name="connsiteY0" fmla="*/ 0 h 1440798"/>
                <a:gd name="connsiteX1" fmla="*/ 1250527 w 1250527"/>
                <a:gd name="connsiteY1" fmla="*/ 720399 h 1440798"/>
                <a:gd name="connsiteX2" fmla="*/ 530128 w 1250527"/>
                <a:gd name="connsiteY2" fmla="*/ 1440798 h 1440798"/>
                <a:gd name="connsiteX3" fmla="*/ 20729 w 1250527"/>
                <a:gd name="connsiteY3" fmla="*/ 1229798 h 1440798"/>
                <a:gd name="connsiteX4" fmla="*/ 0 w 1250527"/>
                <a:gd name="connsiteY4" fmla="*/ 1204674 h 1440798"/>
                <a:gd name="connsiteX5" fmla="*/ 0 w 1250527"/>
                <a:gd name="connsiteY5" fmla="*/ 236124 h 1440798"/>
                <a:gd name="connsiteX6" fmla="*/ 20729 w 1250527"/>
                <a:gd name="connsiteY6" fmla="*/ 211000 h 1440798"/>
                <a:gd name="connsiteX7" fmla="*/ 530128 w 1250527"/>
                <a:gd name="connsiteY7" fmla="*/ 0 h 144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527" h="1440798">
                  <a:moveTo>
                    <a:pt x="530128" y="0"/>
                  </a:moveTo>
                  <a:cubicBezTo>
                    <a:pt x="927993" y="0"/>
                    <a:pt x="1250527" y="322534"/>
                    <a:pt x="1250527" y="720399"/>
                  </a:cubicBezTo>
                  <a:cubicBezTo>
                    <a:pt x="1250527" y="1118264"/>
                    <a:pt x="927993" y="1440798"/>
                    <a:pt x="530128" y="1440798"/>
                  </a:cubicBezTo>
                  <a:cubicBezTo>
                    <a:pt x="331196" y="1440798"/>
                    <a:pt x="151096" y="1360165"/>
                    <a:pt x="20729" y="1229798"/>
                  </a:cubicBezTo>
                  <a:lnTo>
                    <a:pt x="0" y="1204674"/>
                  </a:lnTo>
                  <a:lnTo>
                    <a:pt x="0" y="236124"/>
                  </a:lnTo>
                  <a:lnTo>
                    <a:pt x="20729" y="211000"/>
                  </a:lnTo>
                  <a:cubicBezTo>
                    <a:pt x="151096" y="80634"/>
                    <a:pt x="331196" y="0"/>
                    <a:pt x="530128" y="0"/>
                  </a:cubicBezTo>
                  <a:close/>
                </a:path>
              </a:pathLst>
            </a:custGeom>
          </p:spPr>
        </p:pic>
        <p:pic>
          <p:nvPicPr>
            <p:cNvPr id="13332" name="Picture 28"/>
            <p:cNvPicPr>
              <a:picLocks noChangeAspect="1"/>
            </p:cNvPicPr>
            <p:nvPr/>
          </p:nvPicPr>
          <p:blipFill>
            <a:blip r:embed="rId6" cstate="print"/>
            <a:srcRect b="53720"/>
            <a:stretch>
              <a:fillRect/>
            </a:stretch>
          </p:blipFill>
          <p:spPr bwMode="auto">
            <a:xfrm>
              <a:off x="7137823" y="1938793"/>
              <a:ext cx="1466427" cy="1346044"/>
            </a:xfrm>
            <a:prstGeom prst="rect">
              <a:avLst/>
            </a:prstGeom>
            <a:noFill/>
            <a:ln w="9525">
              <a:noFill/>
              <a:miter lim="800000"/>
              <a:headEnd/>
              <a:tailEnd/>
            </a:ln>
          </p:spPr>
        </p:pic>
      </p:grpSp>
      <p:grpSp>
        <p:nvGrpSpPr>
          <p:cNvPr id="30" name="Group 29"/>
          <p:cNvGrpSpPr>
            <a:grpSpLocks/>
          </p:cNvGrpSpPr>
          <p:nvPr/>
        </p:nvGrpSpPr>
        <p:grpSpPr bwMode="auto">
          <a:xfrm>
            <a:off x="757238" y="4111625"/>
            <a:ext cx="7631112" cy="1228725"/>
            <a:chOff x="757243" y="4112415"/>
            <a:chExt cx="7631107" cy="1228668"/>
          </a:xfrm>
        </p:grpSpPr>
        <p:sp>
          <p:nvSpPr>
            <p:cNvPr id="13328" name="Rectangle: Rounded Corners 30"/>
            <p:cNvSpPr>
              <a:spLocks/>
            </p:cNvSpPr>
            <p:nvPr/>
          </p:nvSpPr>
          <p:spPr bwMode="auto">
            <a:xfrm>
              <a:off x="757243" y="4793304"/>
              <a:ext cx="7631107" cy="547779"/>
            </a:xfrm>
            <a:prstGeom prst="roundRect">
              <a:avLst>
                <a:gd name="adj" fmla="val 16667"/>
              </a:avLst>
            </a:prstGeom>
            <a:solidFill>
              <a:srgbClr val="91C8E6"/>
            </a:solidFill>
            <a:ln w="9525">
              <a:noFill/>
              <a:round/>
              <a:headEnd/>
              <a:tailEnd/>
            </a:ln>
          </p:spPr>
          <p:txBody>
            <a:bodyPr lIns="108000" tIns="108000" rIns="108000" bIns="108000" anchor="ctr">
              <a:spAutoFit/>
            </a:bodyPr>
            <a:lstStyle/>
            <a:p>
              <a:pPr eaLnBrk="1" hangingPunct="1"/>
              <a:r>
                <a:rPr lang="en-GB" altLang="en-US" b="1">
                  <a:ea typeface="Sassoon Infant Rg" pitchFamily="50" charset="0"/>
                  <a:cs typeface="Sassoon Infant Rg" pitchFamily="50" charset="0"/>
                </a:rPr>
                <a:t>Discuss it!</a:t>
              </a:r>
            </a:p>
          </p:txBody>
        </p:sp>
        <p:pic>
          <p:nvPicPr>
            <p:cNvPr id="13329" name="Picture 31"/>
            <p:cNvPicPr>
              <a:picLocks noChangeAspect="1"/>
            </p:cNvPicPr>
            <p:nvPr/>
          </p:nvPicPr>
          <p:blipFill>
            <a:blip r:embed="rId7" cstate="print"/>
            <a:srcRect b="43826"/>
            <a:stretch>
              <a:fillRect/>
            </a:stretch>
          </p:blipFill>
          <p:spPr bwMode="auto">
            <a:xfrm>
              <a:off x="6760522" y="4112415"/>
              <a:ext cx="1536123" cy="122750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30"/>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childTnLst>
        </p:cTn>
      </p:par>
    </p:tnLst>
    <p:bldLst>
      <p:bldP spid="4" grpId="0"/>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479425"/>
            <a:ext cx="8220075" cy="993775"/>
          </a:xfrm>
        </p:spPr>
        <p:txBody>
          <a:bodyPr/>
          <a:lstStyle/>
          <a:p>
            <a:pPr eaLnBrk="1" hangingPunct="1"/>
            <a:r>
              <a:rPr lang="en-GB" altLang="en-US" smtClean="0"/>
              <a:t>The Poverty Chain</a:t>
            </a:r>
          </a:p>
        </p:txBody>
      </p:sp>
      <p:sp>
        <p:nvSpPr>
          <p:cNvPr id="3" name="Rectangle: Rounded Corners 2"/>
          <p:cNvSpPr>
            <a:spLocks/>
          </p:cNvSpPr>
          <p:nvPr/>
        </p:nvSpPr>
        <p:spPr bwMode="auto">
          <a:xfrm>
            <a:off x="757238" y="4057650"/>
            <a:ext cx="1831975" cy="1519238"/>
          </a:xfrm>
          <a:prstGeom prst="roundRect">
            <a:avLst>
              <a:gd name="adj" fmla="val 9343"/>
            </a:avLst>
          </a:prstGeom>
          <a:solidFill>
            <a:srgbClr val="91C8E6"/>
          </a:solidFill>
          <a:ln w="9525">
            <a:noFill/>
            <a:round/>
            <a:headEnd/>
            <a:tailEnd/>
          </a:ln>
        </p:spPr>
        <p:txBody>
          <a:bodyPr lIns="108000" tIns="108000" rIns="108000" bIns="108000" anchor="ctr">
            <a:spAutoFit/>
          </a:bodyPr>
          <a:lstStyle/>
          <a:p>
            <a:pPr algn="ctr" eaLnBrk="1" hangingPunct="1"/>
            <a:r>
              <a:rPr lang="en-GB" altLang="en-US" sz="1600">
                <a:ea typeface="Sassoon Infant Rg" pitchFamily="50" charset="0"/>
                <a:cs typeface="Sassoon Infant Rg" pitchFamily="50" charset="0"/>
              </a:rPr>
              <a:t>If people do not have healthy food, they cannot grow strong.</a:t>
            </a:r>
          </a:p>
        </p:txBody>
      </p:sp>
      <p:sp>
        <p:nvSpPr>
          <p:cNvPr id="14340" name="Rectangle 3"/>
          <p:cNvSpPr>
            <a:spLocks/>
          </p:cNvSpPr>
          <p:nvPr/>
        </p:nvSpPr>
        <p:spPr bwMode="auto">
          <a:xfrm>
            <a:off x="755650" y="1416050"/>
            <a:ext cx="7632700" cy="1201738"/>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sz="1600">
                <a:ea typeface="Sassoon Infant Rg" pitchFamily="50" charset="0"/>
                <a:cs typeface="Sassoon Infant Rg" pitchFamily="50" charset="0"/>
              </a:rPr>
              <a:t>We are lucky in the UK because people are given money, somewhere to live and can be looked after in hospital or see doctors, even if they are not able to work.</a:t>
            </a:r>
          </a:p>
          <a:p>
            <a:pPr algn="ctr" eaLnBrk="1" hangingPunct="1"/>
            <a:endParaRPr lang="en-GB" altLang="en-US" sz="1600">
              <a:ea typeface="Sassoon Infant Rg" pitchFamily="50" charset="0"/>
              <a:cs typeface="Sassoon Infant Rg" pitchFamily="50" charset="0"/>
            </a:endParaRPr>
          </a:p>
          <a:p>
            <a:pPr algn="ctr" eaLnBrk="1" hangingPunct="1"/>
            <a:r>
              <a:rPr lang="en-GB" altLang="en-US" sz="1600">
                <a:ea typeface="Sassoon Infant Rg" pitchFamily="50" charset="0"/>
                <a:cs typeface="Sassoon Infant Rg" pitchFamily="50" charset="0"/>
              </a:rPr>
              <a:t>In many other countries, this does not happen for people who have no money.</a:t>
            </a:r>
          </a:p>
        </p:txBody>
      </p:sp>
      <p:sp>
        <p:nvSpPr>
          <p:cNvPr id="5" name="Rectangle: Rounded Corners 4"/>
          <p:cNvSpPr>
            <a:spLocks/>
          </p:cNvSpPr>
          <p:nvPr/>
        </p:nvSpPr>
        <p:spPr bwMode="auto">
          <a:xfrm>
            <a:off x="2690813" y="4057650"/>
            <a:ext cx="1831975" cy="1003300"/>
          </a:xfrm>
          <a:prstGeom prst="roundRect">
            <a:avLst>
              <a:gd name="adj" fmla="val 9343"/>
            </a:avLst>
          </a:prstGeom>
          <a:solidFill>
            <a:srgbClr val="91C8E6"/>
          </a:solidFill>
          <a:ln w="9525">
            <a:noFill/>
            <a:round/>
            <a:headEnd/>
            <a:tailEnd/>
          </a:ln>
        </p:spPr>
        <p:txBody>
          <a:bodyPr lIns="108000" tIns="108000" rIns="108000" bIns="108000" anchor="ctr">
            <a:spAutoFit/>
          </a:bodyPr>
          <a:lstStyle/>
          <a:p>
            <a:pPr algn="ctr" eaLnBrk="1" hangingPunct="1"/>
            <a:r>
              <a:rPr lang="en-GB" altLang="en-US" sz="1600">
                <a:ea typeface="Sassoon Infant Rg" pitchFamily="50" charset="0"/>
                <a:cs typeface="Sassoon Infant Rg" pitchFamily="50" charset="0"/>
              </a:rPr>
              <a:t>If they are not strong, they cannot work.</a:t>
            </a:r>
          </a:p>
        </p:txBody>
      </p:sp>
      <p:sp>
        <p:nvSpPr>
          <p:cNvPr id="6" name="Rectangle: Rounded Corners 5"/>
          <p:cNvSpPr>
            <a:spLocks/>
          </p:cNvSpPr>
          <p:nvPr/>
        </p:nvSpPr>
        <p:spPr bwMode="auto">
          <a:xfrm>
            <a:off x="4622800" y="4057650"/>
            <a:ext cx="1831975" cy="2035175"/>
          </a:xfrm>
          <a:prstGeom prst="roundRect">
            <a:avLst>
              <a:gd name="adj" fmla="val 9343"/>
            </a:avLst>
          </a:prstGeom>
          <a:solidFill>
            <a:srgbClr val="91C8E6"/>
          </a:solidFill>
          <a:ln w="9525">
            <a:noFill/>
            <a:round/>
            <a:headEnd/>
            <a:tailEnd/>
          </a:ln>
        </p:spPr>
        <p:txBody>
          <a:bodyPr lIns="108000" tIns="108000" rIns="108000" bIns="108000" anchor="ctr">
            <a:spAutoFit/>
          </a:bodyPr>
          <a:lstStyle/>
          <a:p>
            <a:pPr algn="ctr" eaLnBrk="1" hangingPunct="1"/>
            <a:r>
              <a:rPr lang="en-GB" altLang="en-US" sz="1600">
                <a:ea typeface="Sassoon Infant Rg" pitchFamily="50" charset="0"/>
                <a:cs typeface="Sassoon Infant Rg" pitchFamily="50" charset="0"/>
              </a:rPr>
              <a:t>If they cannot work, they are not able to buy or rent somewhere to live, so they are homeless.</a:t>
            </a:r>
          </a:p>
        </p:txBody>
      </p:sp>
      <p:sp>
        <p:nvSpPr>
          <p:cNvPr id="7" name="Rectangle: Rounded Corners 6"/>
          <p:cNvSpPr>
            <a:spLocks/>
          </p:cNvSpPr>
          <p:nvPr/>
        </p:nvSpPr>
        <p:spPr bwMode="auto">
          <a:xfrm>
            <a:off x="6556375" y="4057650"/>
            <a:ext cx="1831975" cy="2035175"/>
          </a:xfrm>
          <a:prstGeom prst="roundRect">
            <a:avLst>
              <a:gd name="adj" fmla="val 9343"/>
            </a:avLst>
          </a:prstGeom>
          <a:solidFill>
            <a:srgbClr val="91C8E6"/>
          </a:solidFill>
          <a:ln w="9525">
            <a:noFill/>
            <a:round/>
            <a:headEnd/>
            <a:tailEnd/>
          </a:ln>
        </p:spPr>
        <p:txBody>
          <a:bodyPr lIns="108000" tIns="108000" rIns="108000" bIns="108000" anchor="ctr">
            <a:spAutoFit/>
          </a:bodyPr>
          <a:lstStyle/>
          <a:p>
            <a:pPr algn="ctr" eaLnBrk="1" hangingPunct="1"/>
            <a:r>
              <a:rPr lang="en-GB" altLang="en-US" sz="1600">
                <a:ea typeface="Sassoon Infant Rg" pitchFamily="50" charset="0"/>
                <a:cs typeface="Sassoon Infant Rg" pitchFamily="50" charset="0"/>
              </a:rPr>
              <a:t>If they are homeless, they are more likely to get ill but cannot afford to get medicines to get well again.</a:t>
            </a:r>
          </a:p>
        </p:txBody>
      </p:sp>
      <p:pic>
        <p:nvPicPr>
          <p:cNvPr id="8" name="Picture 7"/>
          <p:cNvPicPr>
            <a:picLocks noChangeAspect="1"/>
          </p:cNvPicPr>
          <p:nvPr/>
        </p:nvPicPr>
        <p:blipFill>
          <a:blip r:embed="rId2" cstate="print"/>
          <a:srcRect/>
          <a:stretch>
            <a:fillRect/>
          </a:stretch>
        </p:blipFill>
        <p:spPr bwMode="auto">
          <a:xfrm>
            <a:off x="765175" y="2687638"/>
            <a:ext cx="1816100" cy="1300162"/>
          </a:xfrm>
          <a:prstGeom prst="rect">
            <a:avLst/>
          </a:prstGeom>
          <a:noFill/>
          <a:ln w="9525">
            <a:noFill/>
            <a:miter lim="800000"/>
            <a:headEnd/>
            <a:tailEnd/>
          </a:ln>
        </p:spPr>
      </p:pic>
      <p:pic>
        <p:nvPicPr>
          <p:cNvPr id="9" name="Picture 8"/>
          <p:cNvPicPr>
            <a:picLocks noChangeAspect="1"/>
          </p:cNvPicPr>
          <p:nvPr/>
        </p:nvPicPr>
        <p:blipFill>
          <a:blip r:embed="rId3" cstate="print"/>
          <a:srcRect/>
          <a:stretch>
            <a:fillRect/>
          </a:stretch>
        </p:blipFill>
        <p:spPr bwMode="auto">
          <a:xfrm>
            <a:off x="2847975" y="2689225"/>
            <a:ext cx="1506538" cy="1298575"/>
          </a:xfrm>
          <a:prstGeom prst="rect">
            <a:avLst/>
          </a:prstGeom>
          <a:noFill/>
          <a:ln w="9525">
            <a:noFill/>
            <a:miter lim="800000"/>
            <a:headEnd/>
            <a:tailEnd/>
          </a:ln>
        </p:spPr>
      </p:pic>
      <p:pic>
        <p:nvPicPr>
          <p:cNvPr id="10" name="Picture 9"/>
          <p:cNvPicPr>
            <a:picLocks noChangeAspect="1"/>
          </p:cNvPicPr>
          <p:nvPr/>
        </p:nvPicPr>
        <p:blipFill>
          <a:blip r:embed="rId4" cstate="print"/>
          <a:srcRect/>
          <a:stretch>
            <a:fillRect/>
          </a:stretch>
        </p:blipFill>
        <p:spPr bwMode="auto">
          <a:xfrm>
            <a:off x="4832350" y="2747963"/>
            <a:ext cx="1414463" cy="1182687"/>
          </a:xfrm>
          <a:prstGeom prst="rect">
            <a:avLst/>
          </a:prstGeom>
          <a:noFill/>
          <a:ln w="9525">
            <a:noFill/>
            <a:miter lim="800000"/>
            <a:headEnd/>
            <a:tailEnd/>
          </a:ln>
        </p:spPr>
      </p:pic>
      <p:pic>
        <p:nvPicPr>
          <p:cNvPr id="11" name="Picture 10"/>
          <p:cNvPicPr>
            <a:picLocks noChangeAspect="1"/>
          </p:cNvPicPr>
          <p:nvPr/>
        </p:nvPicPr>
        <p:blipFill>
          <a:blip r:embed="rId5" cstate="print"/>
          <a:srcRect/>
          <a:stretch>
            <a:fillRect/>
          </a:stretch>
        </p:blipFill>
        <p:spPr bwMode="auto">
          <a:xfrm>
            <a:off x="7162800" y="2687638"/>
            <a:ext cx="617538" cy="1300162"/>
          </a:xfrm>
          <a:prstGeom prst="rect">
            <a:avLst/>
          </a:prstGeom>
          <a:noFill/>
          <a:ln w="9525">
            <a:noFill/>
            <a:miter lim="800000"/>
            <a:headEnd/>
            <a:tailEnd/>
          </a:ln>
        </p:spPr>
      </p:pic>
      <p:sp>
        <p:nvSpPr>
          <p:cNvPr id="12" name="Arrow: Right 11"/>
          <p:cNvSpPr/>
          <p:nvPr/>
        </p:nvSpPr>
        <p:spPr>
          <a:xfrm>
            <a:off x="2365375" y="2687638"/>
            <a:ext cx="482600" cy="357187"/>
          </a:xfrm>
          <a:prstGeom prst="rightArrow">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Arrow: Right 12"/>
          <p:cNvSpPr/>
          <p:nvPr/>
        </p:nvSpPr>
        <p:spPr>
          <a:xfrm>
            <a:off x="4287838" y="2687638"/>
            <a:ext cx="482600" cy="357187"/>
          </a:xfrm>
          <a:prstGeom prst="rightArrow">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4" name="Arrow: Right 13"/>
          <p:cNvSpPr/>
          <p:nvPr/>
        </p:nvSpPr>
        <p:spPr>
          <a:xfrm>
            <a:off x="6342063" y="2687638"/>
            <a:ext cx="482600" cy="357187"/>
          </a:xfrm>
          <a:prstGeom prst="rightArrow">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childTnLst>
        </p:cTn>
      </p:par>
    </p:tnLst>
    <p:bldLst>
      <p:bldP spid="3"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Right 3"/>
          <p:cNvSpPr/>
          <p:nvPr/>
        </p:nvSpPr>
        <p:spPr>
          <a:xfrm rot="5400000">
            <a:off x="1457325" y="1730375"/>
            <a:ext cx="692150" cy="355600"/>
          </a:xfrm>
          <a:prstGeom prst="rightArrow">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Arrow: Right 7"/>
          <p:cNvSpPr/>
          <p:nvPr/>
        </p:nvSpPr>
        <p:spPr>
          <a:xfrm rot="5400000">
            <a:off x="3302794" y="1729581"/>
            <a:ext cx="692150" cy="357188"/>
          </a:xfrm>
          <a:prstGeom prst="rightArrow">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Arrow: Right 8"/>
          <p:cNvSpPr/>
          <p:nvPr/>
        </p:nvSpPr>
        <p:spPr>
          <a:xfrm rot="5400000">
            <a:off x="5149057" y="1729581"/>
            <a:ext cx="692150" cy="357187"/>
          </a:xfrm>
          <a:prstGeom prst="rightArrow">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Arrow: Right 9"/>
          <p:cNvSpPr/>
          <p:nvPr/>
        </p:nvSpPr>
        <p:spPr>
          <a:xfrm rot="5400000">
            <a:off x="6994525" y="1730375"/>
            <a:ext cx="692150" cy="355600"/>
          </a:xfrm>
          <a:prstGeom prst="rightArrow">
            <a:avLst/>
          </a:prstGeom>
          <a:solidFill>
            <a:srgbClr val="91C8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5366" name="Title 1"/>
          <p:cNvSpPr>
            <a:spLocks noGrp="1"/>
          </p:cNvSpPr>
          <p:nvPr>
            <p:ph type="title"/>
          </p:nvPr>
        </p:nvSpPr>
        <p:spPr>
          <a:xfrm>
            <a:off x="457200" y="479425"/>
            <a:ext cx="8220075" cy="993775"/>
          </a:xfrm>
        </p:spPr>
        <p:txBody>
          <a:bodyPr/>
          <a:lstStyle/>
          <a:p>
            <a:pPr eaLnBrk="1" hangingPunct="1"/>
            <a:r>
              <a:rPr lang="en-GB" altLang="en-US" smtClean="0"/>
              <a:t>What Can We Do?</a:t>
            </a:r>
          </a:p>
        </p:txBody>
      </p:sp>
      <p:sp>
        <p:nvSpPr>
          <p:cNvPr id="15367" name="Rectangle: Rounded Corners 2"/>
          <p:cNvSpPr>
            <a:spLocks/>
          </p:cNvSpPr>
          <p:nvPr/>
        </p:nvSpPr>
        <p:spPr bwMode="auto">
          <a:xfrm>
            <a:off x="757238" y="1473200"/>
            <a:ext cx="7631112" cy="547688"/>
          </a:xfrm>
          <a:prstGeom prst="roundRect">
            <a:avLst>
              <a:gd name="adj" fmla="val 16667"/>
            </a:avLst>
          </a:prstGeom>
          <a:solidFill>
            <a:srgbClr val="91C8E6"/>
          </a:solidFill>
          <a:ln w="9525">
            <a:noFill/>
            <a:round/>
            <a:headEnd/>
            <a:tailEnd/>
          </a:ln>
        </p:spPr>
        <p:txBody>
          <a:bodyPr lIns="108000" tIns="108000" rIns="108000" bIns="108000" anchor="ctr">
            <a:spAutoFit/>
          </a:bodyPr>
          <a:lstStyle/>
          <a:p>
            <a:pPr algn="ctr" eaLnBrk="1" hangingPunct="1"/>
            <a:r>
              <a:rPr lang="en-GB" altLang="en-US" b="1">
                <a:ea typeface="Sassoon Infant Rg" pitchFamily="50" charset="0"/>
                <a:cs typeface="Sassoon Infant Rg" pitchFamily="50" charset="0"/>
              </a:rPr>
              <a:t>Don’t waste these things!</a:t>
            </a:r>
          </a:p>
        </p:txBody>
      </p:sp>
      <p:grpSp>
        <p:nvGrpSpPr>
          <p:cNvPr id="34" name="Group 33"/>
          <p:cNvGrpSpPr/>
          <p:nvPr/>
        </p:nvGrpSpPr>
        <p:grpSpPr>
          <a:xfrm>
            <a:off x="1303614" y="2320455"/>
            <a:ext cx="989203" cy="989203"/>
            <a:chOff x="1170264" y="2902591"/>
            <a:chExt cx="1266737" cy="1266737"/>
          </a:xfrm>
          <a:solidFill>
            <a:srgbClr val="2DB6BC"/>
          </a:solidFill>
        </p:grpSpPr>
        <p:sp>
          <p:nvSpPr>
            <p:cNvPr id="13" name="Oval 12"/>
            <p:cNvSpPr/>
            <p:nvPr/>
          </p:nvSpPr>
          <p:spPr>
            <a:xfrm>
              <a:off x="1170264" y="2902591"/>
              <a:ext cx="1266737" cy="12667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8" name="Picture 1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55956" y="3026260"/>
              <a:ext cx="695351" cy="1019398"/>
            </a:xfrm>
            <a:prstGeom prst="rect">
              <a:avLst/>
            </a:prstGeom>
            <a:grpFill/>
          </p:spPr>
        </p:pic>
      </p:grpSp>
      <p:grpSp>
        <p:nvGrpSpPr>
          <p:cNvPr id="35" name="Group 34"/>
          <p:cNvGrpSpPr/>
          <p:nvPr/>
        </p:nvGrpSpPr>
        <p:grpSpPr>
          <a:xfrm>
            <a:off x="3149192" y="2320455"/>
            <a:ext cx="989203" cy="989203"/>
            <a:chOff x="3015842" y="2902591"/>
            <a:chExt cx="1266737" cy="1266737"/>
          </a:xfrm>
          <a:solidFill>
            <a:srgbClr val="4EB0E3"/>
          </a:solidFill>
        </p:grpSpPr>
        <p:sp>
          <p:nvSpPr>
            <p:cNvPr id="14" name="Oval 13"/>
            <p:cNvSpPr/>
            <p:nvPr/>
          </p:nvSpPr>
          <p:spPr>
            <a:xfrm>
              <a:off x="3015842" y="2902591"/>
              <a:ext cx="1266737" cy="12667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2" name="Picture 2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328621" y="3118933"/>
              <a:ext cx="641177" cy="926725"/>
            </a:xfrm>
            <a:prstGeom prst="rect">
              <a:avLst/>
            </a:prstGeom>
            <a:grpFill/>
          </p:spPr>
        </p:pic>
      </p:grpSp>
      <p:grpSp>
        <p:nvGrpSpPr>
          <p:cNvPr id="36" name="Group 35"/>
          <p:cNvGrpSpPr>
            <a:grpSpLocks/>
          </p:cNvGrpSpPr>
          <p:nvPr/>
        </p:nvGrpSpPr>
        <p:grpSpPr bwMode="auto">
          <a:xfrm>
            <a:off x="4994275" y="2320925"/>
            <a:ext cx="989013" cy="989013"/>
            <a:chOff x="4861420" y="2902591"/>
            <a:chExt cx="1266737" cy="1266737"/>
          </a:xfrm>
        </p:grpSpPr>
        <p:sp>
          <p:nvSpPr>
            <p:cNvPr id="15" name="Oval 14"/>
            <p:cNvSpPr/>
            <p:nvPr/>
          </p:nvSpPr>
          <p:spPr>
            <a:xfrm>
              <a:off x="4861420" y="2902591"/>
              <a:ext cx="1266737" cy="1266737"/>
            </a:xfrm>
            <a:prstGeom prst="ellipse">
              <a:avLst/>
            </a:prstGeom>
            <a:solidFill>
              <a:srgbClr val="0175B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15377" name="Picture 23"/>
            <p:cNvPicPr>
              <a:picLocks noChangeAspect="1"/>
            </p:cNvPicPr>
            <p:nvPr/>
          </p:nvPicPr>
          <p:blipFill>
            <a:blip r:embed="rId4" cstate="print"/>
            <a:srcRect/>
            <a:stretch>
              <a:fillRect/>
            </a:stretch>
          </p:blipFill>
          <p:spPr bwMode="auto">
            <a:xfrm>
              <a:off x="4955316" y="3093108"/>
              <a:ext cx="983694" cy="885701"/>
            </a:xfrm>
            <a:prstGeom prst="rect">
              <a:avLst/>
            </a:prstGeom>
            <a:noFill/>
            <a:ln w="9525">
              <a:noFill/>
              <a:miter lim="800000"/>
              <a:headEnd/>
              <a:tailEnd/>
            </a:ln>
          </p:spPr>
        </p:pic>
      </p:grpSp>
      <p:grpSp>
        <p:nvGrpSpPr>
          <p:cNvPr id="37" name="Group 36"/>
          <p:cNvGrpSpPr/>
          <p:nvPr/>
        </p:nvGrpSpPr>
        <p:grpSpPr>
          <a:xfrm>
            <a:off x="6840347" y="2320455"/>
            <a:ext cx="989203" cy="989203"/>
            <a:chOff x="6706997" y="2902591"/>
            <a:chExt cx="1266737" cy="1266737"/>
          </a:xfrm>
          <a:solidFill>
            <a:srgbClr val="88CCC1"/>
          </a:solidFill>
        </p:grpSpPr>
        <p:sp>
          <p:nvSpPr>
            <p:cNvPr id="16" name="Oval 15"/>
            <p:cNvSpPr/>
            <p:nvPr/>
          </p:nvSpPr>
          <p:spPr>
            <a:xfrm>
              <a:off x="6706997" y="2902591"/>
              <a:ext cx="1266737" cy="12667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6" name="Picture 2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829772" y="3171589"/>
              <a:ext cx="1021185" cy="728738"/>
            </a:xfrm>
            <a:prstGeom prst="rect">
              <a:avLst/>
            </a:prstGeom>
            <a:grpFill/>
          </p:spPr>
        </p:pic>
      </p:grpSp>
      <p:sp>
        <p:nvSpPr>
          <p:cNvPr id="27" name="Electricity text"/>
          <p:cNvSpPr>
            <a:spLocks/>
          </p:cNvSpPr>
          <p:nvPr/>
        </p:nvSpPr>
        <p:spPr bwMode="auto">
          <a:xfrm>
            <a:off x="784225" y="3473450"/>
            <a:ext cx="4311650" cy="1262063"/>
          </a:xfrm>
          <a:prstGeom prst="roundRect">
            <a:avLst>
              <a:gd name="adj" fmla="val 9343"/>
            </a:avLst>
          </a:prstGeom>
          <a:solidFill>
            <a:srgbClr val="2DB6BC"/>
          </a:solidFill>
          <a:ln w="9525">
            <a:noFill/>
            <a:round/>
            <a:headEnd/>
            <a:tailEnd/>
          </a:ln>
        </p:spPr>
        <p:txBody>
          <a:bodyPr lIns="108000" tIns="108000" rIns="108000" bIns="108000" anchor="ctr">
            <a:spAutoFit/>
          </a:bodyPr>
          <a:lstStyle/>
          <a:p>
            <a:pPr eaLnBrk="1" hangingPunct="1"/>
            <a:r>
              <a:rPr lang="en-GB" altLang="en-US" sz="1600" b="1">
                <a:ea typeface="Sassoon Infant Rg" pitchFamily="50" charset="0"/>
                <a:cs typeface="Sassoon Infant Rg" pitchFamily="50" charset="0"/>
              </a:rPr>
              <a:t>Electricity: </a:t>
            </a:r>
            <a:r>
              <a:rPr lang="en-GB" altLang="en-US" sz="1600">
                <a:ea typeface="Sassoon Infant Rg" pitchFamily="50" charset="0"/>
                <a:cs typeface="Sassoon Infant Rg" pitchFamily="50" charset="0"/>
              </a:rPr>
              <a:t>Turn off electrical devices and switches when they’re not being used.</a:t>
            </a:r>
          </a:p>
          <a:p>
            <a:pPr eaLnBrk="1" hangingPunct="1"/>
            <a:r>
              <a:rPr lang="en-GB" altLang="en-US" sz="1600">
                <a:ea typeface="Sassoon Infant Rg" pitchFamily="50" charset="0"/>
                <a:cs typeface="Sassoon Infant Rg" pitchFamily="50" charset="0"/>
              </a:rPr>
              <a:t>Electricity uses fuels which are running out. We should use what we have, carefully.</a:t>
            </a:r>
          </a:p>
        </p:txBody>
      </p:sp>
      <p:sp>
        <p:nvSpPr>
          <p:cNvPr id="40" name="Water text"/>
          <p:cNvSpPr>
            <a:spLocks/>
          </p:cNvSpPr>
          <p:nvPr/>
        </p:nvSpPr>
        <p:spPr bwMode="auto">
          <a:xfrm>
            <a:off x="785813" y="4832350"/>
            <a:ext cx="4283075" cy="1260475"/>
          </a:xfrm>
          <a:prstGeom prst="roundRect">
            <a:avLst>
              <a:gd name="adj" fmla="val 9343"/>
            </a:avLst>
          </a:prstGeom>
          <a:solidFill>
            <a:srgbClr val="4DB1E5"/>
          </a:solidFill>
          <a:ln w="9525">
            <a:noFill/>
            <a:round/>
            <a:headEnd/>
            <a:tailEnd/>
          </a:ln>
        </p:spPr>
        <p:txBody>
          <a:bodyPr lIns="108000" tIns="108000" rIns="108000" bIns="108000" anchor="ctr">
            <a:spAutoFit/>
          </a:bodyPr>
          <a:lstStyle/>
          <a:p>
            <a:pPr eaLnBrk="1" hangingPunct="1"/>
            <a:r>
              <a:rPr lang="en-GB" altLang="en-US" sz="1600" b="1">
                <a:ea typeface="Sassoon Infant Rg" pitchFamily="50" charset="0"/>
                <a:cs typeface="Sassoon Infant Rg" pitchFamily="50" charset="0"/>
              </a:rPr>
              <a:t>Water: </a:t>
            </a:r>
            <a:r>
              <a:rPr lang="en-GB" altLang="en-US" sz="1600">
                <a:ea typeface="Sassoon Infant Rg" pitchFamily="50" charset="0"/>
                <a:cs typeface="Sassoon Infant Rg" pitchFamily="50" charset="0"/>
              </a:rPr>
              <a:t>Turn off the taps and shower when you are not using them. We are running out of clean water around the world, so we should save what we have.</a:t>
            </a:r>
          </a:p>
        </p:txBody>
      </p:sp>
      <p:sp>
        <p:nvSpPr>
          <p:cNvPr id="44" name="Clothes text"/>
          <p:cNvSpPr>
            <a:spLocks/>
          </p:cNvSpPr>
          <p:nvPr/>
        </p:nvSpPr>
        <p:spPr bwMode="auto">
          <a:xfrm>
            <a:off x="5237163" y="3473450"/>
            <a:ext cx="3041650" cy="1262063"/>
          </a:xfrm>
          <a:prstGeom prst="roundRect">
            <a:avLst>
              <a:gd name="adj" fmla="val 9343"/>
            </a:avLst>
          </a:prstGeom>
          <a:solidFill>
            <a:srgbClr val="0175B0"/>
          </a:solidFill>
          <a:ln w="9525">
            <a:noFill/>
            <a:round/>
            <a:headEnd/>
            <a:tailEnd/>
          </a:ln>
        </p:spPr>
        <p:txBody>
          <a:bodyPr lIns="108000" tIns="108000" rIns="108000" bIns="108000" anchor="ctr">
            <a:spAutoFit/>
          </a:bodyPr>
          <a:lstStyle/>
          <a:p>
            <a:pPr eaLnBrk="1" hangingPunct="1"/>
            <a:r>
              <a:rPr lang="en-GB" altLang="en-US" sz="1600" b="1">
                <a:ea typeface="Sassoon Infant Rg" pitchFamily="50" charset="0"/>
                <a:cs typeface="Sassoon Infant Rg" pitchFamily="50" charset="0"/>
              </a:rPr>
              <a:t>Clothes: </a:t>
            </a:r>
            <a:r>
              <a:rPr lang="en-GB" altLang="en-US" sz="1600">
                <a:ea typeface="Sassoon Infant Rg" pitchFamily="50" charset="0"/>
                <a:cs typeface="Sassoon Infant Rg" pitchFamily="50" charset="0"/>
              </a:rPr>
              <a:t>Recycle them at a charity shop or at the supermarket, so they can be used by someone else.</a:t>
            </a:r>
          </a:p>
        </p:txBody>
      </p:sp>
      <p:sp>
        <p:nvSpPr>
          <p:cNvPr id="46" name="Food text"/>
          <p:cNvSpPr>
            <a:spLocks/>
          </p:cNvSpPr>
          <p:nvPr/>
        </p:nvSpPr>
        <p:spPr bwMode="auto">
          <a:xfrm>
            <a:off x="5211763" y="4832350"/>
            <a:ext cx="3067050" cy="1260475"/>
          </a:xfrm>
          <a:prstGeom prst="roundRect">
            <a:avLst>
              <a:gd name="adj" fmla="val 9343"/>
            </a:avLst>
          </a:prstGeom>
          <a:solidFill>
            <a:srgbClr val="88CCC1"/>
          </a:solidFill>
          <a:ln w="9525">
            <a:noFill/>
            <a:round/>
            <a:headEnd/>
            <a:tailEnd/>
          </a:ln>
        </p:spPr>
        <p:txBody>
          <a:bodyPr lIns="108000" tIns="108000" rIns="108000" bIns="108000" anchor="ctr">
            <a:spAutoFit/>
          </a:bodyPr>
          <a:lstStyle/>
          <a:p>
            <a:pPr eaLnBrk="1" hangingPunct="1"/>
            <a:r>
              <a:rPr lang="en-GB" altLang="en-US" sz="1600" b="1">
                <a:ea typeface="Sassoon Infant Rg" pitchFamily="50" charset="0"/>
                <a:cs typeface="Sassoon Infant Rg" pitchFamily="50" charset="0"/>
              </a:rPr>
              <a:t>Food: </a:t>
            </a:r>
            <a:r>
              <a:rPr lang="en-GB" altLang="en-US" sz="1600">
                <a:ea typeface="Sassoon Infant Rg" pitchFamily="50" charset="0"/>
                <a:cs typeface="Sassoon Infant Rg" pitchFamily="50" charset="0"/>
              </a:rPr>
              <a:t>Only take or buy what you need. Greed means more food is made which can cause poverty in other countries.</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1" restart="whenNotActive" fill="hold" evtFilter="cancelBubble" nodeType="interactiveSeq">
                <p:stCondLst>
                  <p:cond evt="onClick" delay="0">
                    <p:tgtEl>
                      <p:spTgt spid="35"/>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0" restart="whenNotActive" fill="hold" evtFilter="cancelBubble" nodeType="interactiveSeq">
                <p:stCondLst>
                  <p:cond evt="onClick" delay="0">
                    <p:tgtEl>
                      <p:spTgt spid="36"/>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9" restart="whenNotActive" fill="hold" evtFilter="cancelBubble" nodeType="interactiveSeq">
                <p:stCondLst>
                  <p:cond evt="onClick" delay="0">
                    <p:tgtEl>
                      <p:spTgt spid="37"/>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27" grpId="0" animBg="1"/>
      <p:bldP spid="27" grpId="1" animBg="1"/>
      <p:bldP spid="40" grpId="0" animBg="1"/>
      <p:bldP spid="40" grpId="1" animBg="1"/>
      <p:bldP spid="44" grpId="0" animBg="1"/>
      <p:bldP spid="44" grpId="1" animBg="1"/>
      <p:bldP spid="46" grpId="0" animBg="1"/>
      <p:bldP spid="4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479425"/>
            <a:ext cx="8220075" cy="993775"/>
          </a:xfrm>
        </p:spPr>
        <p:txBody>
          <a:bodyPr/>
          <a:lstStyle/>
          <a:p>
            <a:pPr eaLnBrk="1" hangingPunct="1"/>
            <a:r>
              <a:rPr lang="en-GB" altLang="en-US" smtClean="0"/>
              <a:t>A Better Future</a:t>
            </a:r>
          </a:p>
        </p:txBody>
      </p:sp>
      <p:sp>
        <p:nvSpPr>
          <p:cNvPr id="16387" name="Rectangle 2"/>
          <p:cNvSpPr>
            <a:spLocks/>
          </p:cNvSpPr>
          <p:nvPr/>
        </p:nvSpPr>
        <p:spPr bwMode="auto">
          <a:xfrm>
            <a:off x="755650" y="1416050"/>
            <a:ext cx="7632700" cy="1201738"/>
          </a:xfrm>
          <a:prstGeom prst="rect">
            <a:avLst/>
          </a:prstGeom>
          <a:noFill/>
          <a:ln w="9525">
            <a:noFill/>
            <a:miter lim="800000"/>
            <a:headEnd/>
            <a:tailEnd/>
          </a:ln>
        </p:spPr>
        <p:txBody>
          <a:bodyPr lIns="108000" tIns="108000" rIns="108000" bIns="108000" anchor="ctr">
            <a:spAutoFit/>
          </a:bodyPr>
          <a:lstStyle/>
          <a:p>
            <a:pPr algn="ctr" eaLnBrk="1" hangingPunct="1"/>
            <a:r>
              <a:rPr lang="en-GB" altLang="en-US" sz="1600">
                <a:ea typeface="Sassoon Infant Rg" pitchFamily="50" charset="0"/>
                <a:cs typeface="Sassoon Infant Rg" pitchFamily="50" charset="0"/>
              </a:rPr>
              <a:t>People need to be able to grow their own crops and keep their own animals. They need land and education to help build their own business, get a job and look after themselves. They need to be able to have medical help when they need it, to keep well and look after their families.</a:t>
            </a:r>
          </a:p>
        </p:txBody>
      </p:sp>
      <p:sp>
        <p:nvSpPr>
          <p:cNvPr id="4" name="Rectangle: Rounded Corners 3"/>
          <p:cNvSpPr>
            <a:spLocks/>
          </p:cNvSpPr>
          <p:nvPr/>
        </p:nvSpPr>
        <p:spPr bwMode="auto">
          <a:xfrm>
            <a:off x="757238" y="4845050"/>
            <a:ext cx="7631112" cy="854075"/>
          </a:xfrm>
          <a:prstGeom prst="roundRect">
            <a:avLst>
              <a:gd name="adj" fmla="val 16667"/>
            </a:avLst>
          </a:prstGeom>
          <a:solidFill>
            <a:srgbClr val="91C8E6"/>
          </a:solidFill>
          <a:ln w="9525">
            <a:noFill/>
            <a:round/>
            <a:headEnd/>
            <a:tailEnd/>
          </a:ln>
        </p:spPr>
        <p:txBody>
          <a:bodyPr lIns="108000" tIns="108000" rIns="108000" bIns="108000" anchor="ctr">
            <a:spAutoFit/>
          </a:bodyPr>
          <a:lstStyle/>
          <a:p>
            <a:pPr algn="ctr" eaLnBrk="1" hangingPunct="1"/>
            <a:r>
              <a:rPr lang="en-GB" altLang="en-US" b="1">
                <a:ea typeface="Sassoon Infant Rg" pitchFamily="50" charset="0"/>
                <a:cs typeface="Sassoon Infant Rg" pitchFamily="50" charset="0"/>
              </a:rPr>
              <a:t>Everyone has a right to life.</a:t>
            </a:r>
          </a:p>
          <a:p>
            <a:pPr algn="ctr" eaLnBrk="1" hangingPunct="1"/>
            <a:r>
              <a:rPr lang="en-GB" altLang="en-US" b="1">
                <a:ea typeface="Sassoon Infant Rg" pitchFamily="50" charset="0"/>
                <a:cs typeface="Sassoon Infant Rg" pitchFamily="50" charset="0"/>
              </a:rPr>
              <a:t>No one should have to live in poverty.</a:t>
            </a:r>
          </a:p>
        </p:txBody>
      </p:sp>
      <p:pic>
        <p:nvPicPr>
          <p:cNvPr id="16389" name="Picture 4"/>
          <p:cNvPicPr>
            <a:picLocks noChangeAspect="1"/>
          </p:cNvPicPr>
          <p:nvPr/>
        </p:nvPicPr>
        <p:blipFill>
          <a:blip r:embed="rId2" cstate="print"/>
          <a:srcRect l="11343" t="3580" r="14639" b="-2"/>
          <a:stretch>
            <a:fillRect/>
          </a:stretch>
        </p:blipFill>
        <p:spPr bwMode="auto">
          <a:xfrm>
            <a:off x="798513" y="2955925"/>
            <a:ext cx="1693862" cy="1506538"/>
          </a:xfrm>
          <a:prstGeom prst="rect">
            <a:avLst/>
          </a:prstGeom>
          <a:noFill/>
          <a:ln w="9525">
            <a:noFill/>
            <a:miter lim="800000"/>
            <a:headEnd/>
            <a:tailEnd/>
          </a:ln>
        </p:spPr>
      </p:pic>
      <p:sp>
        <p:nvSpPr>
          <p:cNvPr id="16390" name="TextBox 21"/>
          <p:cNvSpPr txBox="1">
            <a:spLocks noChangeArrowheads="1"/>
          </p:cNvSpPr>
          <p:nvPr/>
        </p:nvSpPr>
        <p:spPr bwMode="auto">
          <a:xfrm>
            <a:off x="2239963" y="6245225"/>
            <a:ext cx="4664075" cy="63500"/>
          </a:xfrm>
          <a:prstGeom prst="rect">
            <a:avLst/>
          </a:prstGeom>
          <a:noFill/>
          <a:ln w="9525">
            <a:noFill/>
            <a:miter lim="800000"/>
            <a:headEnd/>
            <a:tailEnd/>
          </a:ln>
        </p:spPr>
        <p:txBody>
          <a:bodyPr lIns="0" tIns="0" rIns="0" bIns="0" anchor="ctr" anchorCtr="1"/>
          <a:lstStyle/>
          <a:p>
            <a:pPr algn="ctr" eaLnBrk="1" hangingPunct="1">
              <a:buFont typeface="Arial" charset="0"/>
              <a:buNone/>
            </a:pPr>
            <a:r>
              <a:rPr lang="en-GB" altLang="en-US" sz="500">
                <a:latin typeface="Arial" charset="0"/>
                <a:ea typeface="Tuffy" pitchFamily="34" charset="0"/>
                <a:cs typeface="Arial" charset="0"/>
              </a:rPr>
              <a:t>Photo courtesy of DFID – UK, ILO in Asia and the Pacific, juggadery and Masa Israel Journey (@flickr.com) - granted under creative commons licence – attribution</a:t>
            </a:r>
          </a:p>
        </p:txBody>
      </p:sp>
      <p:pic>
        <p:nvPicPr>
          <p:cNvPr id="16391" name="Picture 6"/>
          <p:cNvPicPr>
            <a:picLocks noChangeAspect="1"/>
          </p:cNvPicPr>
          <p:nvPr/>
        </p:nvPicPr>
        <p:blipFill>
          <a:blip r:embed="rId3" cstate="print"/>
          <a:srcRect l="22568" t="6671" r="13628" b="8112"/>
          <a:stretch>
            <a:fillRect/>
          </a:stretch>
        </p:blipFill>
        <p:spPr bwMode="auto">
          <a:xfrm>
            <a:off x="2747963" y="2955925"/>
            <a:ext cx="1692275" cy="1506538"/>
          </a:xfrm>
          <a:prstGeom prst="rect">
            <a:avLst/>
          </a:prstGeom>
          <a:noFill/>
          <a:ln w="9525">
            <a:noFill/>
            <a:miter lim="800000"/>
            <a:headEnd/>
            <a:tailEnd/>
          </a:ln>
        </p:spPr>
      </p:pic>
      <p:pic>
        <p:nvPicPr>
          <p:cNvPr id="16392" name="Picture 7"/>
          <p:cNvPicPr>
            <a:picLocks noChangeAspect="1"/>
          </p:cNvPicPr>
          <p:nvPr/>
        </p:nvPicPr>
        <p:blipFill>
          <a:blip r:embed="rId4" cstate="print"/>
          <a:srcRect l="26675" t="22614" r="15216" b="8450"/>
          <a:stretch>
            <a:fillRect/>
          </a:stretch>
        </p:blipFill>
        <p:spPr bwMode="auto">
          <a:xfrm>
            <a:off x="4695825" y="2955925"/>
            <a:ext cx="1693863" cy="1506538"/>
          </a:xfrm>
          <a:prstGeom prst="rect">
            <a:avLst/>
          </a:prstGeom>
          <a:noFill/>
          <a:ln w="9525">
            <a:noFill/>
            <a:miter lim="800000"/>
            <a:headEnd/>
            <a:tailEnd/>
          </a:ln>
        </p:spPr>
      </p:pic>
      <p:sp>
        <p:nvSpPr>
          <p:cNvPr id="9" name="Rectangle: Rounded Corners 8"/>
          <p:cNvSpPr/>
          <p:nvPr/>
        </p:nvSpPr>
        <p:spPr>
          <a:xfrm>
            <a:off x="798513" y="2955925"/>
            <a:ext cx="1693862" cy="1506538"/>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sp>
        <p:nvSpPr>
          <p:cNvPr id="10" name="Rectangle: Rounded Corners 9"/>
          <p:cNvSpPr/>
          <p:nvPr/>
        </p:nvSpPr>
        <p:spPr>
          <a:xfrm>
            <a:off x="2747963" y="2955925"/>
            <a:ext cx="1692275" cy="1506538"/>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pic>
        <p:nvPicPr>
          <p:cNvPr id="16395" name="Picture 10"/>
          <p:cNvPicPr>
            <a:picLocks noChangeAspect="1"/>
          </p:cNvPicPr>
          <p:nvPr/>
        </p:nvPicPr>
        <p:blipFill>
          <a:blip r:embed="rId5" cstate="print"/>
          <a:srcRect l="18008" t="8698" r="18791" b="5624"/>
          <a:stretch>
            <a:fillRect/>
          </a:stretch>
        </p:blipFill>
        <p:spPr bwMode="auto">
          <a:xfrm>
            <a:off x="6670675" y="2955925"/>
            <a:ext cx="1666875" cy="1506538"/>
          </a:xfrm>
          <a:prstGeom prst="rect">
            <a:avLst/>
          </a:prstGeom>
          <a:noFill/>
          <a:ln w="9525">
            <a:noFill/>
            <a:miter lim="800000"/>
            <a:headEnd/>
            <a:tailEnd/>
          </a:ln>
        </p:spPr>
      </p:pic>
      <p:sp>
        <p:nvSpPr>
          <p:cNvPr id="12" name="Rectangle: Rounded Corners 11"/>
          <p:cNvSpPr/>
          <p:nvPr/>
        </p:nvSpPr>
        <p:spPr>
          <a:xfrm>
            <a:off x="4695825" y="2955925"/>
            <a:ext cx="1693863" cy="1506538"/>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sp>
        <p:nvSpPr>
          <p:cNvPr id="13" name="Rectangle: Rounded Corners 12"/>
          <p:cNvSpPr/>
          <p:nvPr/>
        </p:nvSpPr>
        <p:spPr>
          <a:xfrm>
            <a:off x="6645275" y="2955925"/>
            <a:ext cx="1692275" cy="1506538"/>
          </a:xfrm>
          <a:prstGeom prst="roundRect">
            <a:avLst>
              <a:gd name="adj" fmla="val 6246"/>
            </a:avLst>
          </a:prstGeom>
          <a:noFill/>
          <a:ln w="107950">
            <a:solidFill>
              <a:srgbClr val="91C8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Presentation1" id="{C2D07FF1-3EB1-4D9E-84F9-D2450425A22C}" vid="{819F8316-0E89-457C-B2A7-A168B6D0BF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TotalTime>
  <Words>666</Words>
  <Application>Microsoft Office PowerPoint</Application>
  <PresentationFormat>On-screen Show (4:3)</PresentationFormat>
  <Paragraphs>64</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Twinkl</vt:lpstr>
      <vt:lpstr>Arial</vt:lpstr>
      <vt:lpstr>Calibri</vt:lpstr>
      <vt:lpstr>Sassoon Infant Rg</vt:lpstr>
      <vt:lpstr>Twinkl SemiBold</vt:lpstr>
      <vt:lpstr>Tuffy</vt:lpstr>
      <vt:lpstr>Office Theme</vt:lpstr>
      <vt:lpstr>Think about…</vt:lpstr>
      <vt:lpstr>Slide 2</vt:lpstr>
      <vt:lpstr>Slide 3</vt:lpstr>
      <vt:lpstr>Poverty All around the World</vt:lpstr>
      <vt:lpstr>Poverty All around the World</vt:lpstr>
      <vt:lpstr>What Poverty Means</vt:lpstr>
      <vt:lpstr>The Poverty Chain</vt:lpstr>
      <vt:lpstr>What Can We Do?</vt:lpstr>
      <vt:lpstr>A Better Future</vt:lpstr>
      <vt:lpstr>What Will You Change?</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Shermeen Ahmed</dc:creator>
  <cp:lastModifiedBy>bwiladmin</cp:lastModifiedBy>
  <cp:revision>20</cp:revision>
  <dcterms:created xsi:type="dcterms:W3CDTF">2017-09-14T13:16:17Z</dcterms:created>
  <dcterms:modified xsi:type="dcterms:W3CDTF">2020-06-08T08:06:21Z</dcterms:modified>
</cp:coreProperties>
</file>